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7" r:id="rId3"/>
    <p:sldId id="258" r:id="rId4"/>
    <p:sldId id="260" r:id="rId5"/>
    <p:sldId id="261" r:id="rId6"/>
    <p:sldId id="262" r:id="rId7"/>
    <p:sldId id="274" r:id="rId8"/>
    <p:sldId id="263" r:id="rId9"/>
    <p:sldId id="269" r:id="rId10"/>
    <p:sldId id="270" r:id="rId11"/>
    <p:sldId id="271" r:id="rId12"/>
    <p:sldId id="272" r:id="rId13"/>
    <p:sldId id="273" r:id="rId14"/>
    <p:sldId id="264" r:id="rId15"/>
    <p:sldId id="266" r:id="rId16"/>
    <p:sldId id="267" r:id="rId17"/>
    <p:sldId id="265" r:id="rId18"/>
    <p:sldId id="268" r:id="rId19"/>
  </p:sldIdLst>
  <p:sldSz cx="12192000" cy="6858000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中等深淺樣式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等深淺樣式 2 - 輔色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87890" autoAdjust="0"/>
  </p:normalViewPr>
  <p:slideViewPr>
    <p:cSldViewPr snapToGrid="0">
      <p:cViewPr varScale="1">
        <p:scale>
          <a:sx n="76" d="100"/>
          <a:sy n="76" d="100"/>
        </p:scale>
        <p:origin x="917" y="5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C0943B-D2A2-4A2C-8E5B-53F5ECF32EAD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4" name="投影片影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2DB0016-2CFD-48FD-9DD6-25E6F82AEB83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54263369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B0016-2CFD-48FD-9DD6-25E6F82AEB83}" type="slidenum">
              <a:rPr lang="zh-TW" altLang="en-US" smtClean="0"/>
              <a:t>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2648674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B0016-2CFD-48FD-9DD6-25E6F82AEB83}" type="slidenum">
              <a:rPr lang="zh-TW" altLang="en-US" smtClean="0"/>
              <a:t>10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15307958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zh-TW" dirty="0" err="1"/>
              <a:t>lastFM</a:t>
            </a:r>
            <a:r>
              <a:rPr lang="en-US" altLang="zh-TW" dirty="0"/>
              <a:t> : music </a:t>
            </a:r>
            <a:r>
              <a:rPr lang="zh-TW" altLang="en-US" dirty="0"/>
              <a:t>紀錄使用者聽過那些音樂</a:t>
            </a:r>
            <a:endParaRPr lang="en-US" altLang="zh-TW" dirty="0"/>
          </a:p>
          <a:p>
            <a:r>
              <a:rPr lang="en-US" altLang="zh-TW" dirty="0"/>
              <a:t>yelp</a:t>
            </a:r>
            <a:r>
              <a:rPr lang="zh-TW" altLang="en-US" dirty="0"/>
              <a:t>包含餐廳 美容 汽車零件 運動用品等商店之評分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B0016-2CFD-48FD-9DD6-25E6F82AEB83}" type="slidenum">
              <a:rPr lang="zh-TW" altLang="en-US" smtClean="0"/>
              <a:t>15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8855394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影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zh-TW" altLang="en-US" dirty="0"/>
              <a:t>直接用</a:t>
            </a:r>
            <a:r>
              <a:rPr lang="en-US" altLang="zh-TW" dirty="0"/>
              <a:t>implicit feedback</a:t>
            </a:r>
            <a:r>
              <a:rPr lang="zh-TW" altLang="en-US" dirty="0"/>
              <a:t>以矩陣分解算</a:t>
            </a:r>
            <a:r>
              <a:rPr lang="en-US" altLang="zh-TW" dirty="0" err="1"/>
              <a:t>user,item</a:t>
            </a:r>
            <a:r>
              <a:rPr lang="zh-TW" altLang="en-US" dirty="0"/>
              <a:t>間的相關度當作其推薦評分</a:t>
            </a:r>
            <a:r>
              <a:rPr lang="en-US" altLang="zh-TW" dirty="0"/>
              <a:t>(</a:t>
            </a:r>
            <a:r>
              <a:rPr lang="en-US" altLang="zh-TW" dirty="0" err="1"/>
              <a:t>NMF:cos</a:t>
            </a:r>
            <a:r>
              <a:rPr lang="en-US" altLang="zh-TW" dirty="0"/>
              <a:t> , MF: </a:t>
            </a:r>
            <a:r>
              <a:rPr lang="zh-TW" altLang="en-US" dirty="0"/>
              <a:t>矩陣分解後得到</a:t>
            </a:r>
            <a:r>
              <a:rPr lang="en-US" altLang="zh-TW" dirty="0" err="1"/>
              <a:t>user,itrm</a:t>
            </a:r>
            <a:r>
              <a:rPr lang="zh-TW" altLang="en-US" dirty="0"/>
              <a:t> </a:t>
            </a:r>
            <a:r>
              <a:rPr lang="en-US" altLang="zh-TW" dirty="0"/>
              <a:t>vector</a:t>
            </a:r>
            <a:r>
              <a:rPr lang="zh-TW" altLang="en-US" dirty="0"/>
              <a:t>再內積</a:t>
            </a:r>
            <a:r>
              <a:rPr lang="en-US" altLang="zh-TW" dirty="0"/>
              <a:t>   BPR: )</a:t>
            </a:r>
          </a:p>
          <a:p>
            <a:r>
              <a:rPr lang="en-US" altLang="zh-TW" dirty="0"/>
              <a:t>HIN based</a:t>
            </a:r>
            <a:r>
              <a:rPr lang="zh-TW" altLang="en-US" dirty="0"/>
              <a:t>是用</a:t>
            </a:r>
            <a:r>
              <a:rPr lang="en-US" altLang="zh-TW" dirty="0"/>
              <a:t>meta-path</a:t>
            </a:r>
            <a:r>
              <a:rPr lang="zh-TW" altLang="en-US" dirty="0"/>
              <a:t>算</a:t>
            </a:r>
            <a:r>
              <a:rPr lang="en-US" altLang="zh-TW" dirty="0" err="1"/>
              <a:t>user,item</a:t>
            </a:r>
            <a:r>
              <a:rPr lang="zh-TW" altLang="en-US" dirty="0"/>
              <a:t>間的相關度當作兩者的</a:t>
            </a:r>
            <a:r>
              <a:rPr lang="en-US" altLang="zh-TW" dirty="0"/>
              <a:t>embedding</a:t>
            </a:r>
            <a:r>
              <a:rPr lang="zh-TW" altLang="en-US" dirty="0"/>
              <a:t>並以兩兩內積當作其推薦評分</a:t>
            </a:r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62DB0016-2CFD-48FD-9DD6-25E6F82AEB83}" type="slidenum">
              <a:rPr lang="zh-TW" altLang="en-US" smtClean="0"/>
              <a:t>16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8540566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BF35AE8F-CBE6-456D-8757-AE8464E170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E2960C94-2A75-4CE9-BC0F-C7A09680116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/>
              <a:t>按一下以編輯母片子標題樣式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CE5C7048-7162-4DCE-BD5A-06A9D6771CF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D3D0F905-A19D-4878-AA0F-03B0CBB1A2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C4D097C8-EC03-48BD-BFBA-9F43D1FC14F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5105381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64F735D-0A59-43D7-A64D-89DBCFD20E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DC597DBD-29B2-4ADC-B6B4-16BF0F894E1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462D3193-5ACD-4496-98BA-BDFCA909AC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052CA0AB-AAB0-4679-9AF1-A35E3ADA5B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BED8774E-846F-4381-A027-34EBA9DD88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79681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>
            <a:extLst>
              <a:ext uri="{FF2B5EF4-FFF2-40B4-BE49-F238E27FC236}">
                <a16:creationId xmlns:a16="http://schemas.microsoft.com/office/drawing/2014/main" id="{A0437487-8DE7-4B2B-A9BE-739E00D2072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直排文字版面配置區 2">
            <a:extLst>
              <a:ext uri="{FF2B5EF4-FFF2-40B4-BE49-F238E27FC236}">
                <a16:creationId xmlns:a16="http://schemas.microsoft.com/office/drawing/2014/main" id="{EAA48D8D-A76B-4C8E-8621-F5BD4CCF8AB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A94E4576-D1F6-4390-BF91-2341DC05075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14ADC81-C83E-4974-B646-12F52F6302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5FB408A5-737B-40A4-82CC-90A6493FF3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183407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BA35AB5-0CD9-4019-809E-65CCD8C1B1E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C63D72B4-B031-47E3-ABA1-681B43023C5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8B603A68-5FB2-4BFA-94FC-B72DC557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1AAF9C66-7F42-499A-ADCC-8DA88CD39C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D9751641-BA10-409E-8082-E803707717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06409691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2F8C138-DAD8-4CCA-B12E-2265A911CC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4C00989-3854-4842-B69A-333BA1643E7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7D7D0F6C-A14F-4746-AA9B-E411B4A82B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660760BA-6F91-4CA0-9777-B4E2239CD9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059ADA2B-C182-4390-BEF9-DA75CF2C5B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8709400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個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BDE98E6-D97A-4B5C-A3C3-2967C17CFF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9C6AD22A-A899-49F8-874A-9B4928A2D78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E480E1E4-7314-4AD1-AA58-80AC05B7AE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AB9F435C-0764-4DDD-994B-16ED101E7C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28F6F09-E9DF-44E8-8FF0-E7CF35B120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CE34448A-7F5F-456C-A4AE-D3ED6FDB1D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148065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437E6E76-4C11-4465-98AF-D01AC55BE4C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17C29EA3-38A7-43A5-BDF7-91F8B57CAE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4" name="內容版面配置區 3">
            <a:extLst>
              <a:ext uri="{FF2B5EF4-FFF2-40B4-BE49-F238E27FC236}">
                <a16:creationId xmlns:a16="http://schemas.microsoft.com/office/drawing/2014/main" id="{35ECA379-0683-4E75-B3ED-9B935D12E2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5" name="文字版面配置區 4">
            <a:extLst>
              <a:ext uri="{FF2B5EF4-FFF2-40B4-BE49-F238E27FC236}">
                <a16:creationId xmlns:a16="http://schemas.microsoft.com/office/drawing/2014/main" id="{9F169B3A-6167-4317-AC09-FC14B2CED83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6" name="內容版面配置區 5">
            <a:extLst>
              <a:ext uri="{FF2B5EF4-FFF2-40B4-BE49-F238E27FC236}">
                <a16:creationId xmlns:a16="http://schemas.microsoft.com/office/drawing/2014/main" id="{4DA93C63-E57A-4BC9-A6FB-E763CDE144AB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7" name="日期版面配置區 6">
            <a:extLst>
              <a:ext uri="{FF2B5EF4-FFF2-40B4-BE49-F238E27FC236}">
                <a16:creationId xmlns:a16="http://schemas.microsoft.com/office/drawing/2014/main" id="{C5F7019A-F685-481A-A8C7-002B0CADED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8" name="頁尾版面配置區 7">
            <a:extLst>
              <a:ext uri="{FF2B5EF4-FFF2-40B4-BE49-F238E27FC236}">
                <a16:creationId xmlns:a16="http://schemas.microsoft.com/office/drawing/2014/main" id="{C9DD1CF6-65EB-4675-81F9-4B8BF9E91B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>
            <a:extLst>
              <a:ext uri="{FF2B5EF4-FFF2-40B4-BE49-F238E27FC236}">
                <a16:creationId xmlns:a16="http://schemas.microsoft.com/office/drawing/2014/main" id="{AE88C63F-AAB9-4219-ADD1-906A3686EF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81992537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C87D451-ADDA-446E-B609-8DF465D5995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日期版面配置區 2">
            <a:extLst>
              <a:ext uri="{FF2B5EF4-FFF2-40B4-BE49-F238E27FC236}">
                <a16:creationId xmlns:a16="http://schemas.microsoft.com/office/drawing/2014/main" id="{3EE34BFF-E050-4D16-9FDD-CAA7363F3C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4" name="頁尾版面配置區 3">
            <a:extLst>
              <a:ext uri="{FF2B5EF4-FFF2-40B4-BE49-F238E27FC236}">
                <a16:creationId xmlns:a16="http://schemas.microsoft.com/office/drawing/2014/main" id="{494C6EA0-934C-42B2-9333-824B3E05A62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5" name="投影片編號版面配置區 4">
            <a:extLst>
              <a:ext uri="{FF2B5EF4-FFF2-40B4-BE49-F238E27FC236}">
                <a16:creationId xmlns:a16="http://schemas.microsoft.com/office/drawing/2014/main" id="{C8F1E969-CBA9-405B-9E03-B62AD6453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625436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>
            <a:extLst>
              <a:ext uri="{FF2B5EF4-FFF2-40B4-BE49-F238E27FC236}">
                <a16:creationId xmlns:a16="http://schemas.microsoft.com/office/drawing/2014/main" id="{51947047-D9FC-49F1-97A0-801099289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3" name="頁尾版面配置區 2">
            <a:extLst>
              <a:ext uri="{FF2B5EF4-FFF2-40B4-BE49-F238E27FC236}">
                <a16:creationId xmlns:a16="http://schemas.microsoft.com/office/drawing/2014/main" id="{126AC6D9-D007-493F-B4D7-0E6AD6F3BC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>
            <a:extLst>
              <a:ext uri="{FF2B5EF4-FFF2-40B4-BE49-F238E27FC236}">
                <a16:creationId xmlns:a16="http://schemas.microsoft.com/office/drawing/2014/main" id="{38A53032-8DE6-49C5-BFB0-81F913305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9229982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EBADB85-B633-416D-B437-F91954452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02A5CACF-9FEA-4D7B-892B-4400D2D32F3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E07FBB64-C7AA-4B98-8026-465E9823F74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CA875404-F5F2-49D5-8335-792B617E44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BD1406A6-FA91-4486-B100-CCFC0DE7B8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95518077-5902-4EF3-BA09-CB526560FA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719819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C4AA89E-FB23-4CA2-813B-CCAB8D4D464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圖片版面配置區 2">
            <a:extLst>
              <a:ext uri="{FF2B5EF4-FFF2-40B4-BE49-F238E27FC236}">
                <a16:creationId xmlns:a16="http://schemas.microsoft.com/office/drawing/2014/main" id="{57C057BB-6C0E-4F17-8E89-348130B3919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TW" altLang="en-US"/>
          </a:p>
        </p:txBody>
      </p:sp>
      <p:sp>
        <p:nvSpPr>
          <p:cNvPr id="4" name="文字版面配置區 3">
            <a:extLst>
              <a:ext uri="{FF2B5EF4-FFF2-40B4-BE49-F238E27FC236}">
                <a16:creationId xmlns:a16="http://schemas.microsoft.com/office/drawing/2014/main" id="{7F298FC9-A118-4E81-8D5B-8D2725B4D06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/>
              <a:t>編輯母片文字樣式</a:t>
            </a:r>
          </a:p>
        </p:txBody>
      </p:sp>
      <p:sp>
        <p:nvSpPr>
          <p:cNvPr id="5" name="日期版面配置區 4">
            <a:extLst>
              <a:ext uri="{FF2B5EF4-FFF2-40B4-BE49-F238E27FC236}">
                <a16:creationId xmlns:a16="http://schemas.microsoft.com/office/drawing/2014/main" id="{E11AD85E-A891-494A-883D-890DCF7E25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6" name="頁尾版面配置區 5">
            <a:extLst>
              <a:ext uri="{FF2B5EF4-FFF2-40B4-BE49-F238E27FC236}">
                <a16:creationId xmlns:a16="http://schemas.microsoft.com/office/drawing/2014/main" id="{2F6DA6E6-6BD0-417A-B2FC-16CAEC0029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>
            <a:extLst>
              <a:ext uri="{FF2B5EF4-FFF2-40B4-BE49-F238E27FC236}">
                <a16:creationId xmlns:a16="http://schemas.microsoft.com/office/drawing/2014/main" id="{5ED05D37-D2DB-472B-8469-7100E7B51B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4133947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>
            <a:extLst>
              <a:ext uri="{FF2B5EF4-FFF2-40B4-BE49-F238E27FC236}">
                <a16:creationId xmlns:a16="http://schemas.microsoft.com/office/drawing/2014/main" id="{A0398B20-787C-453B-9DDB-C7E84011248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/>
              <a:t>按一下以編輯母片標題樣式</a:t>
            </a:r>
          </a:p>
        </p:txBody>
      </p:sp>
      <p:sp>
        <p:nvSpPr>
          <p:cNvPr id="3" name="文字版面配置區 2">
            <a:extLst>
              <a:ext uri="{FF2B5EF4-FFF2-40B4-BE49-F238E27FC236}">
                <a16:creationId xmlns:a16="http://schemas.microsoft.com/office/drawing/2014/main" id="{79F48C9D-52BD-4DDC-A459-2D6BA901984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/>
              <a:t>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4" name="日期版面配置區 3">
            <a:extLst>
              <a:ext uri="{FF2B5EF4-FFF2-40B4-BE49-F238E27FC236}">
                <a16:creationId xmlns:a16="http://schemas.microsoft.com/office/drawing/2014/main" id="{0FBE94FD-030F-4610-BEE4-52922B6B6A7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3D20-C74C-4376-BC05-B3DFC2758EA6}" type="datetimeFigureOut">
              <a:rPr lang="zh-TW" altLang="en-US" smtClean="0"/>
              <a:t>2021/7/19</a:t>
            </a:fld>
            <a:endParaRPr lang="zh-TW" altLang="en-US"/>
          </a:p>
        </p:txBody>
      </p:sp>
      <p:sp>
        <p:nvSpPr>
          <p:cNvPr id="5" name="頁尾版面配置區 4">
            <a:extLst>
              <a:ext uri="{FF2B5EF4-FFF2-40B4-BE49-F238E27FC236}">
                <a16:creationId xmlns:a16="http://schemas.microsoft.com/office/drawing/2014/main" id="{B1913619-C5EA-4857-A8CF-D4F15CCEDD9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6" name="投影片編號版面配置區 5">
            <a:extLst>
              <a:ext uri="{FF2B5EF4-FFF2-40B4-BE49-F238E27FC236}">
                <a16:creationId xmlns:a16="http://schemas.microsoft.com/office/drawing/2014/main" id="{405371BE-53AF-4D71-8C83-618B3A9F9D6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570714E-A5B6-4A65-A73A-8085418230BD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34169094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TW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27.png"/><Relationship Id="rId3" Type="http://schemas.openxmlformats.org/officeDocument/2006/relationships/image" Target="../media/image22.png"/><Relationship Id="rId7" Type="http://schemas.openxmlformats.org/officeDocument/2006/relationships/image" Target="../media/image26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50.png"/><Relationship Id="rId5" Type="http://schemas.openxmlformats.org/officeDocument/2006/relationships/image" Target="../media/image25.png"/><Relationship Id="rId4" Type="http://schemas.openxmlformats.org/officeDocument/2006/relationships/image" Target="../media/image24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0.png"/><Relationship Id="rId4" Type="http://schemas.openxmlformats.org/officeDocument/2006/relationships/image" Target="../media/image29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2.png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image" Target="../media/image38.png"/><Relationship Id="rId3" Type="http://schemas.openxmlformats.org/officeDocument/2006/relationships/image" Target="../media/image34.png"/><Relationship Id="rId7" Type="http://schemas.openxmlformats.org/officeDocument/2006/relationships/image" Target="../media/image37.png"/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6.png"/><Relationship Id="rId5" Type="http://schemas.openxmlformats.org/officeDocument/2006/relationships/image" Target="../media/image35.png"/><Relationship Id="rId4" Type="http://schemas.openxmlformats.org/officeDocument/2006/relationships/image" Target="../media/image22.png"/><Relationship Id="rId9" Type="http://schemas.openxmlformats.org/officeDocument/2006/relationships/image" Target="../media/image39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1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svg"/><Relationship Id="rId3" Type="http://schemas.openxmlformats.org/officeDocument/2006/relationships/image" Target="../media/image2.svg"/><Relationship Id="rId7" Type="http://schemas.openxmlformats.org/officeDocument/2006/relationships/image" Target="../media/image6.svg"/><Relationship Id="rId12" Type="http://schemas.openxmlformats.org/officeDocument/2006/relationships/image" Target="../media/image11.png"/><Relationship Id="rId17" Type="http://schemas.openxmlformats.org/officeDocument/2006/relationships/image" Target="../media/image16.svg"/><Relationship Id="rId2" Type="http://schemas.openxmlformats.org/officeDocument/2006/relationships/image" Target="../media/image1.png"/><Relationship Id="rId16" Type="http://schemas.openxmlformats.org/officeDocument/2006/relationships/image" Target="../media/image1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11" Type="http://schemas.openxmlformats.org/officeDocument/2006/relationships/image" Target="../media/image10.svg"/><Relationship Id="rId5" Type="http://schemas.openxmlformats.org/officeDocument/2006/relationships/image" Target="../media/image4.svg"/><Relationship Id="rId15" Type="http://schemas.openxmlformats.org/officeDocument/2006/relationships/image" Target="../media/image14.svg"/><Relationship Id="rId10" Type="http://schemas.openxmlformats.org/officeDocument/2006/relationships/image" Target="../media/image9.png"/><Relationship Id="rId4" Type="http://schemas.openxmlformats.org/officeDocument/2006/relationships/image" Target="../media/image3.png"/><Relationship Id="rId9" Type="http://schemas.openxmlformats.org/officeDocument/2006/relationships/image" Target="../media/image8.svg"/><Relationship Id="rId14" Type="http://schemas.openxmlformats.org/officeDocument/2006/relationships/image" Target="../media/image13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21.svg"/><Relationship Id="rId5" Type="http://schemas.openxmlformats.org/officeDocument/2006/relationships/image" Target="../media/image20.png"/><Relationship Id="rId4" Type="http://schemas.openxmlformats.org/officeDocument/2006/relationships/image" Target="../media/image19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0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0.png"/><Relationship Id="rId4" Type="http://schemas.openxmlformats.org/officeDocument/2006/relationships/image" Target="../media/image210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5396DAB7-A06D-41A7-B62F-17441007D6C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919065" y="1072081"/>
            <a:ext cx="10353869" cy="2387600"/>
          </a:xfrm>
        </p:spPr>
        <p:txBody>
          <a:bodyPr>
            <a:normAutofit fontScale="90000"/>
          </a:bodyPr>
          <a:lstStyle/>
          <a:p>
            <a:r>
              <a:rPr lang="en-US" altLang="zh-TW" b="1" dirty="0"/>
              <a:t>Leveraging </a:t>
            </a:r>
            <a:r>
              <a:rPr lang="en-US" altLang="zh-TW" b="1" dirty="0">
                <a:solidFill>
                  <a:schemeClr val="accent5">
                    <a:lumMod val="50000"/>
                  </a:schemeClr>
                </a:solidFill>
              </a:rPr>
              <a:t>Meta-path based </a:t>
            </a:r>
            <a:r>
              <a:rPr lang="en-US" altLang="zh-TW" b="1" dirty="0"/>
              <a:t>Context for Top-N Recommendation with A Neural Co-Attention Model </a:t>
            </a:r>
            <a:endParaRPr lang="zh-TW" altLang="en-US" b="1" dirty="0"/>
          </a:p>
        </p:txBody>
      </p:sp>
      <p:sp>
        <p:nvSpPr>
          <p:cNvPr id="3" name="副標題 2">
            <a:extLst>
              <a:ext uri="{FF2B5EF4-FFF2-40B4-BE49-F238E27FC236}">
                <a16:creationId xmlns:a16="http://schemas.microsoft.com/office/drawing/2014/main" id="{09176C60-4D5B-430D-A264-9AC631CBB1E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4079875"/>
            <a:ext cx="9144000" cy="1655762"/>
          </a:xfrm>
        </p:spPr>
        <p:txBody>
          <a:bodyPr>
            <a:normAutofit/>
          </a:bodyPr>
          <a:lstStyle/>
          <a:p>
            <a:pPr algn="l"/>
            <a:r>
              <a:rPr lang="en-US" altLang="zh-TW" sz="2000" dirty="0"/>
              <a:t>Advisor: JIA-LING, KOH</a:t>
            </a:r>
          </a:p>
          <a:p>
            <a:pPr algn="l"/>
            <a:r>
              <a:rPr lang="en-US" altLang="zh-TW" sz="2000" dirty="0"/>
              <a:t>Source: KDD,18</a:t>
            </a:r>
          </a:p>
          <a:p>
            <a:pPr algn="l"/>
            <a:r>
              <a:rPr lang="en-US" altLang="zh-TW" sz="2000" dirty="0"/>
              <a:t>SPEAKER: Rui Ze</a:t>
            </a:r>
            <a:r>
              <a:rPr lang="zh-TW" altLang="en-US" sz="2000" dirty="0"/>
              <a:t> </a:t>
            </a:r>
            <a:r>
              <a:rPr lang="en-US" altLang="zh-TW" sz="2000" dirty="0"/>
              <a:t>Fang</a:t>
            </a:r>
          </a:p>
          <a:p>
            <a:pPr algn="l"/>
            <a:r>
              <a:rPr lang="en-US" altLang="zh-TW" sz="2000" dirty="0"/>
              <a:t>DATE: 2021/07/19</a:t>
            </a:r>
            <a:endParaRPr lang="zh-TW" altLang="en-US" sz="2000" dirty="0"/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0108771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9" name="表格 28">
            <a:extLst>
              <a:ext uri="{FF2B5EF4-FFF2-40B4-BE49-F238E27FC236}">
                <a16:creationId xmlns:a16="http://schemas.microsoft.com/office/drawing/2014/main" id="{44C975CE-D780-4881-BFFC-72BAC7C97C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57850883"/>
              </p:ext>
            </p:extLst>
          </p:nvPr>
        </p:nvGraphicFramePr>
        <p:xfrm>
          <a:off x="7160434" y="4192250"/>
          <a:ext cx="2940860" cy="3708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88172">
                  <a:extLst>
                    <a:ext uri="{9D8B030D-6E8A-4147-A177-3AD203B41FA5}">
                      <a16:colId xmlns:a16="http://schemas.microsoft.com/office/drawing/2014/main" val="1737279524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3676274563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1436588609"/>
                    </a:ext>
                  </a:extLst>
                </a:gridCol>
                <a:gridCol w="552634">
                  <a:extLst>
                    <a:ext uri="{9D8B030D-6E8A-4147-A177-3AD203B41FA5}">
                      <a16:colId xmlns:a16="http://schemas.microsoft.com/office/drawing/2014/main" val="4018648235"/>
                    </a:ext>
                  </a:extLst>
                </a:gridCol>
                <a:gridCol w="623710">
                  <a:extLst>
                    <a:ext uri="{9D8B030D-6E8A-4147-A177-3AD203B41FA5}">
                      <a16:colId xmlns:a16="http://schemas.microsoft.com/office/drawing/2014/main" val="213878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937762"/>
                  </a:ext>
                </a:extLst>
              </a:tr>
            </a:tbl>
          </a:graphicData>
        </a:graphic>
      </p:graphicFrame>
      <p:graphicFrame>
        <p:nvGraphicFramePr>
          <p:cNvPr id="35" name="表格 34">
            <a:extLst>
              <a:ext uri="{FF2B5EF4-FFF2-40B4-BE49-F238E27FC236}">
                <a16:creationId xmlns:a16="http://schemas.microsoft.com/office/drawing/2014/main" id="{C436B187-0493-47B7-AC06-E78AE3DB9B72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81155421"/>
              </p:ext>
            </p:extLst>
          </p:nvPr>
        </p:nvGraphicFramePr>
        <p:xfrm>
          <a:off x="7160434" y="4706311"/>
          <a:ext cx="2940860" cy="3708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88172">
                  <a:extLst>
                    <a:ext uri="{9D8B030D-6E8A-4147-A177-3AD203B41FA5}">
                      <a16:colId xmlns:a16="http://schemas.microsoft.com/office/drawing/2014/main" val="1737279524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3676274563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1436588609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4018648235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213878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937762"/>
                  </a:ext>
                </a:extLst>
              </a:tr>
            </a:tbl>
          </a:graphicData>
        </a:graphic>
      </p:graphicFrame>
      <p:graphicFrame>
        <p:nvGraphicFramePr>
          <p:cNvPr id="36" name="表格 35">
            <a:extLst>
              <a:ext uri="{FF2B5EF4-FFF2-40B4-BE49-F238E27FC236}">
                <a16:creationId xmlns:a16="http://schemas.microsoft.com/office/drawing/2014/main" id="{5E2D9704-ACF9-45BE-941D-F75AC4AA204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22702414"/>
              </p:ext>
            </p:extLst>
          </p:nvPr>
        </p:nvGraphicFramePr>
        <p:xfrm>
          <a:off x="7160434" y="5213739"/>
          <a:ext cx="2940860" cy="36576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88172">
                  <a:extLst>
                    <a:ext uri="{9D8B030D-6E8A-4147-A177-3AD203B41FA5}">
                      <a16:colId xmlns:a16="http://schemas.microsoft.com/office/drawing/2014/main" val="1737279524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3676274563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1436588609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4018648235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213878589"/>
                    </a:ext>
                  </a:extLst>
                </a:gridCol>
              </a:tblGrid>
              <a:tr h="31418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937762"/>
                  </a:ext>
                </a:extLst>
              </a:tr>
            </a:tbl>
          </a:graphicData>
        </a:graphic>
      </p:graphicFrame>
      <p:graphicFrame>
        <p:nvGraphicFramePr>
          <p:cNvPr id="38" name="表格 37">
            <a:extLst>
              <a:ext uri="{FF2B5EF4-FFF2-40B4-BE49-F238E27FC236}">
                <a16:creationId xmlns:a16="http://schemas.microsoft.com/office/drawing/2014/main" id="{BF05819B-EAD4-4CE9-B46A-69E5ECFB6F2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68358209"/>
              </p:ext>
            </p:extLst>
          </p:nvPr>
        </p:nvGraphicFramePr>
        <p:xfrm>
          <a:off x="7189719" y="5708188"/>
          <a:ext cx="2940860" cy="370840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588172">
                  <a:extLst>
                    <a:ext uri="{9D8B030D-6E8A-4147-A177-3AD203B41FA5}">
                      <a16:colId xmlns:a16="http://schemas.microsoft.com/office/drawing/2014/main" val="1737279524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3676274563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1436588609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4018648235"/>
                    </a:ext>
                  </a:extLst>
                </a:gridCol>
                <a:gridCol w="588172">
                  <a:extLst>
                    <a:ext uri="{9D8B030D-6E8A-4147-A177-3AD203B41FA5}">
                      <a16:colId xmlns:a16="http://schemas.microsoft.com/office/drawing/2014/main" val="21387858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0937762"/>
                  </a:ext>
                </a:extLst>
              </a:tr>
            </a:tbl>
          </a:graphicData>
        </a:graphic>
      </p:graphicFrame>
      <p:sp>
        <p:nvSpPr>
          <p:cNvPr id="2" name="標題 1">
            <a:extLst>
              <a:ext uri="{FF2B5EF4-FFF2-40B4-BE49-F238E27FC236}">
                <a16:creationId xmlns:a16="http://schemas.microsoft.com/office/drawing/2014/main" id="{246A54ED-C862-42D3-8DDA-6ADDAEFEC5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Path Instance Embedding</a:t>
            </a:r>
            <a:endParaRPr lang="zh-TW" altLang="en-US" b="1" dirty="0"/>
          </a:p>
        </p:txBody>
      </p:sp>
      <p:pic>
        <p:nvPicPr>
          <p:cNvPr id="6" name="圖片 5">
            <a:extLst>
              <a:ext uri="{FF2B5EF4-FFF2-40B4-BE49-F238E27FC236}">
                <a16:creationId xmlns:a16="http://schemas.microsoft.com/office/drawing/2014/main" id="{30B08180-9C9E-4E18-8D4F-4B1973C4452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57797"/>
          <a:stretch/>
        </p:blipFill>
        <p:spPr>
          <a:xfrm>
            <a:off x="1100847" y="2037998"/>
            <a:ext cx="4609289" cy="3930144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B2EDBF58-3273-48EC-9526-D87AE989AFC0}"/>
              </a:ext>
            </a:extLst>
          </p:cNvPr>
          <p:cNvSpPr/>
          <p:nvPr/>
        </p:nvSpPr>
        <p:spPr>
          <a:xfrm>
            <a:off x="1049429" y="5204263"/>
            <a:ext cx="4712124" cy="849749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9" name="圖片 8">
            <a:extLst>
              <a:ext uri="{FF2B5EF4-FFF2-40B4-BE49-F238E27FC236}">
                <a16:creationId xmlns:a16="http://schemas.microsoft.com/office/drawing/2014/main" id="{9595AD0E-E49E-4D37-AED2-9A3BE5B26EE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51314" y="1460438"/>
            <a:ext cx="2282921" cy="527843"/>
          </a:xfrm>
          <a:prstGeom prst="rect">
            <a:avLst/>
          </a:prstGeom>
        </p:spPr>
      </p:pic>
      <p:pic>
        <p:nvPicPr>
          <p:cNvPr id="10" name="圖片 9">
            <a:extLst>
              <a:ext uri="{FF2B5EF4-FFF2-40B4-BE49-F238E27FC236}">
                <a16:creationId xmlns:a16="http://schemas.microsoft.com/office/drawing/2014/main" id="{9CCAD69E-392E-4767-A84C-D73D78E583E7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137991" y="2071879"/>
            <a:ext cx="3694894" cy="527842"/>
          </a:xfrm>
          <a:prstGeom prst="rect">
            <a:avLst/>
          </a:prstGeom>
        </p:spPr>
      </p:pic>
      <p:sp>
        <p:nvSpPr>
          <p:cNvPr id="19" name="文字方塊 18">
            <a:extLst>
              <a:ext uri="{FF2B5EF4-FFF2-40B4-BE49-F238E27FC236}">
                <a16:creationId xmlns:a16="http://schemas.microsoft.com/office/drawing/2014/main" id="{22D6C5A6-8DF4-48BB-B555-9D6B474EAB7C}"/>
              </a:ext>
            </a:extLst>
          </p:cNvPr>
          <p:cNvSpPr txBox="1"/>
          <p:nvPr/>
        </p:nvSpPr>
        <p:spPr>
          <a:xfrm>
            <a:off x="8484221" y="6500691"/>
            <a:ext cx="43212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d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ADA0E1A2-C6D7-44DB-9BE3-66633A64C021}"/>
                  </a:ext>
                </a:extLst>
              </p:cNvPr>
              <p:cNvSpPr txBox="1"/>
              <p:nvPr/>
            </p:nvSpPr>
            <p:spPr>
              <a:xfrm>
                <a:off x="10342144" y="1450304"/>
                <a:ext cx="1582377" cy="46820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𝑝</m:t>
                        </m:r>
                      </m:sup>
                    </m:sSup>
                  </m:oMath>
                </a14:m>
                <a:r>
                  <a:rPr lang="zh-TW" altLang="en-US" sz="2400" dirty="0"/>
                  <a:t>∈</a:t>
                </a:r>
                <a:r>
                  <a:rPr lang="en-US" altLang="zh-TW" sz="2400" dirty="0"/>
                  <a:t>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𝐿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0" name="文字方塊 19">
                <a:extLst>
                  <a:ext uri="{FF2B5EF4-FFF2-40B4-BE49-F238E27FC236}">
                    <a16:creationId xmlns:a16="http://schemas.microsoft.com/office/drawing/2014/main" id="{ADA0E1A2-C6D7-44DB-9BE3-66633A64C02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342144" y="1450304"/>
                <a:ext cx="1582377" cy="468205"/>
              </a:xfrm>
              <a:prstGeom prst="rect">
                <a:avLst/>
              </a:prstGeom>
              <a:blipFill>
                <a:blip r:embed="rId6"/>
                <a:stretch>
                  <a:fillRect l="-1158" t="-11688" b="-25974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6" name="矩形 25">
            <a:extLst>
              <a:ext uri="{FF2B5EF4-FFF2-40B4-BE49-F238E27FC236}">
                <a16:creationId xmlns:a16="http://schemas.microsoft.com/office/drawing/2014/main" id="{8867AF0B-5C7A-455A-B37A-3905496721B0}"/>
              </a:ext>
            </a:extLst>
          </p:cNvPr>
          <p:cNvSpPr/>
          <p:nvPr/>
        </p:nvSpPr>
        <p:spPr>
          <a:xfrm>
            <a:off x="7119285" y="3189417"/>
            <a:ext cx="663485" cy="1439637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7" name="矩形 26">
            <a:extLst>
              <a:ext uri="{FF2B5EF4-FFF2-40B4-BE49-F238E27FC236}">
                <a16:creationId xmlns:a16="http://schemas.microsoft.com/office/drawing/2014/main" id="{34B85DAD-66B6-43BF-B403-3FA39CAF3AC9}"/>
              </a:ext>
            </a:extLst>
          </p:cNvPr>
          <p:cNvSpPr/>
          <p:nvPr/>
        </p:nvSpPr>
        <p:spPr>
          <a:xfrm>
            <a:off x="7119285" y="3600997"/>
            <a:ext cx="663485" cy="14957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28" name="矩形 27">
            <a:extLst>
              <a:ext uri="{FF2B5EF4-FFF2-40B4-BE49-F238E27FC236}">
                <a16:creationId xmlns:a16="http://schemas.microsoft.com/office/drawing/2014/main" id="{4106AFCE-70BD-42AA-B855-F9A24EC1BA94}"/>
              </a:ext>
            </a:extLst>
          </p:cNvPr>
          <p:cNvSpPr/>
          <p:nvPr/>
        </p:nvSpPr>
        <p:spPr>
          <a:xfrm>
            <a:off x="7119285" y="4061473"/>
            <a:ext cx="663485" cy="1495751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C78842A5-ED82-4369-A035-F7B359C7405C}"/>
                  </a:ext>
                </a:extLst>
              </p:cNvPr>
              <p:cNvSpPr txBox="1"/>
              <p:nvPr/>
            </p:nvSpPr>
            <p:spPr>
              <a:xfrm>
                <a:off x="11238835" y="4737727"/>
                <a:ext cx="664029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h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30" name="文字方塊 29">
                <a:extLst>
                  <a:ext uri="{FF2B5EF4-FFF2-40B4-BE49-F238E27FC236}">
                    <a16:creationId xmlns:a16="http://schemas.microsoft.com/office/drawing/2014/main" id="{C78842A5-ED82-4369-A035-F7B359C7405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238835" y="4737727"/>
                <a:ext cx="664029" cy="461665"/>
              </a:xfrm>
              <a:prstGeom prst="rect">
                <a:avLst/>
              </a:prstGeom>
              <a:blipFill>
                <a:blip r:embed="rId7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1" name="箭號: 向下 30">
            <a:extLst>
              <a:ext uri="{FF2B5EF4-FFF2-40B4-BE49-F238E27FC236}">
                <a16:creationId xmlns:a16="http://schemas.microsoft.com/office/drawing/2014/main" id="{681E9BBC-BD08-495B-A2A0-8E5C6A7761F5}"/>
              </a:ext>
            </a:extLst>
          </p:cNvPr>
          <p:cNvSpPr/>
          <p:nvPr/>
        </p:nvSpPr>
        <p:spPr>
          <a:xfrm rot="16200000">
            <a:off x="10222504" y="4860233"/>
            <a:ext cx="389069" cy="289249"/>
          </a:xfrm>
          <a:prstGeom prst="down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BE9D363F-E049-47AE-A4CD-714EA3483AB8}"/>
                  </a:ext>
                </a:extLst>
              </p:cNvPr>
              <p:cNvSpPr txBox="1"/>
              <p:nvPr/>
            </p:nvSpPr>
            <p:spPr>
              <a:xfrm>
                <a:off x="4850574" y="1681922"/>
                <a:ext cx="493066" cy="46166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23" name="文字方塊 22">
                <a:extLst>
                  <a:ext uri="{FF2B5EF4-FFF2-40B4-BE49-F238E27FC236}">
                    <a16:creationId xmlns:a16="http://schemas.microsoft.com/office/drawing/2014/main" id="{BE9D363F-E049-47AE-A4CD-714EA3483AB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50574" y="1681922"/>
                <a:ext cx="493066" cy="461665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文字方塊 2">
            <a:extLst>
              <a:ext uri="{FF2B5EF4-FFF2-40B4-BE49-F238E27FC236}">
                <a16:creationId xmlns:a16="http://schemas.microsoft.com/office/drawing/2014/main" id="{25A651FD-0F63-47B6-91B7-943CEBC58F56}"/>
              </a:ext>
            </a:extLst>
          </p:cNvPr>
          <p:cNvSpPr txBox="1"/>
          <p:nvPr/>
        </p:nvSpPr>
        <p:spPr>
          <a:xfrm>
            <a:off x="7866744" y="5709696"/>
            <a:ext cx="215776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/>
              <a:t>Node embedding</a:t>
            </a:r>
            <a:endParaRPr lang="zh-TW" altLang="en-US" dirty="0"/>
          </a:p>
        </p:txBody>
      </p:sp>
      <p:graphicFrame>
        <p:nvGraphicFramePr>
          <p:cNvPr id="4" name="表格 3">
            <a:extLst>
              <a:ext uri="{FF2B5EF4-FFF2-40B4-BE49-F238E27FC236}">
                <a16:creationId xmlns:a16="http://schemas.microsoft.com/office/drawing/2014/main" id="{446CF805-9CB3-4B35-BDAF-822A70D4B133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7858451"/>
              </p:ext>
            </p:extLst>
          </p:nvPr>
        </p:nvGraphicFramePr>
        <p:xfrm>
          <a:off x="10736283" y="4195775"/>
          <a:ext cx="409788" cy="1895948"/>
        </p:xfrm>
        <a:graphic>
          <a:graphicData uri="http://schemas.openxmlformats.org/drawingml/2006/table">
            <a:tbl>
              <a:tblPr bandRow="1">
                <a:tableStyleId>{073A0DAA-6AF3-43AB-8588-CEC1D06C72B9}</a:tableStyleId>
              </a:tblPr>
              <a:tblGrid>
                <a:gridCol w="409788">
                  <a:extLst>
                    <a:ext uri="{9D8B030D-6E8A-4147-A177-3AD203B41FA5}">
                      <a16:colId xmlns:a16="http://schemas.microsoft.com/office/drawing/2014/main" val="2020414144"/>
                    </a:ext>
                  </a:extLst>
                </a:gridCol>
              </a:tblGrid>
              <a:tr h="4739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7516182"/>
                  </a:ext>
                </a:extLst>
              </a:tr>
              <a:tr h="4739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2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70227006"/>
                  </a:ext>
                </a:extLst>
              </a:tr>
              <a:tr h="4739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3</a:t>
                      </a:r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3868887"/>
                  </a:ext>
                </a:extLst>
              </a:tr>
              <a:tr h="473987">
                <a:tc>
                  <a:txBody>
                    <a:bodyPr/>
                    <a:lstStyle/>
                    <a:p>
                      <a:endParaRPr lang="zh-TW" alt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38677027"/>
                  </a:ext>
                </a:extLst>
              </a:tr>
            </a:tbl>
          </a:graphicData>
        </a:graphic>
      </p:graphicFrame>
      <p:sp>
        <p:nvSpPr>
          <p:cNvPr id="5" name="左大括弧 4">
            <a:extLst>
              <a:ext uri="{FF2B5EF4-FFF2-40B4-BE49-F238E27FC236}">
                <a16:creationId xmlns:a16="http://schemas.microsoft.com/office/drawing/2014/main" id="{CECC10C0-AB13-456A-B349-EA27B9574545}"/>
              </a:ext>
            </a:extLst>
          </p:cNvPr>
          <p:cNvSpPr/>
          <p:nvPr/>
        </p:nvSpPr>
        <p:spPr>
          <a:xfrm rot="16200000">
            <a:off x="8482450" y="4744979"/>
            <a:ext cx="363431" cy="3089760"/>
          </a:xfrm>
          <a:prstGeom prst="leftBrace">
            <a:avLst>
              <a:gd name="adj1" fmla="val 8333"/>
              <a:gd name="adj2" fmla="val 50604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矩形 6">
            <a:extLst>
              <a:ext uri="{FF2B5EF4-FFF2-40B4-BE49-F238E27FC236}">
                <a16:creationId xmlns:a16="http://schemas.microsoft.com/office/drawing/2014/main" id="{E85098DE-B85F-4686-B697-5C675FD2410E}"/>
              </a:ext>
            </a:extLst>
          </p:cNvPr>
          <p:cNvSpPr/>
          <p:nvPr/>
        </p:nvSpPr>
        <p:spPr>
          <a:xfrm>
            <a:off x="998012" y="1870523"/>
            <a:ext cx="4712124" cy="849749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4AC4FF96-F9A6-4F22-BF26-77C65D03956D}"/>
              </a:ext>
            </a:extLst>
          </p:cNvPr>
          <p:cNvSpPr txBox="1"/>
          <p:nvPr/>
        </p:nvSpPr>
        <p:spPr>
          <a:xfrm>
            <a:off x="7137991" y="3586428"/>
            <a:ext cx="867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pad</a:t>
            </a:r>
            <a:endParaRPr lang="zh-TW" altLang="en-US" sz="2400" dirty="0"/>
          </a:p>
        </p:txBody>
      </p:sp>
      <p:sp>
        <p:nvSpPr>
          <p:cNvPr id="25" name="文字方塊 24">
            <a:extLst>
              <a:ext uri="{FF2B5EF4-FFF2-40B4-BE49-F238E27FC236}">
                <a16:creationId xmlns:a16="http://schemas.microsoft.com/office/drawing/2014/main" id="{EA1984B4-699F-4ABE-BEC3-5F5AA4661BD1}"/>
              </a:ext>
            </a:extLst>
          </p:cNvPr>
          <p:cNvSpPr txBox="1"/>
          <p:nvPr/>
        </p:nvSpPr>
        <p:spPr>
          <a:xfrm>
            <a:off x="7137991" y="3170930"/>
            <a:ext cx="8677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pad</a:t>
            </a:r>
            <a:endParaRPr lang="zh-TW" altLang="en-US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D7503FA5-B11F-4F75-A050-3AD683A22A4B}"/>
              </a:ext>
            </a:extLst>
          </p:cNvPr>
          <p:cNvSpPr/>
          <p:nvPr/>
        </p:nvSpPr>
        <p:spPr>
          <a:xfrm>
            <a:off x="10686260" y="4555320"/>
            <a:ext cx="552575" cy="588429"/>
          </a:xfrm>
          <a:prstGeom prst="rect">
            <a:avLst/>
          </a:prstGeom>
          <a:noFill/>
          <a:ln w="38100">
            <a:solidFill>
              <a:srgbClr val="FFC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4458201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500"/>
                            </p:stCondLst>
                            <p:childTnLst>
                              <p:par>
                                <p:cTn id="32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1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500"/>
                            </p:stCondLst>
                            <p:childTnLst>
                              <p:par>
                                <p:cTn id="54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500"/>
                            </p:stCondLst>
                            <p:childTnLst>
                              <p:par>
                                <p:cTn id="63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" grpId="0"/>
      <p:bldP spid="26" grpId="0" animBg="1"/>
      <p:bldP spid="26" grpId="1" animBg="1"/>
      <p:bldP spid="27" grpId="0" animBg="1"/>
      <p:bldP spid="27" grpId="1" animBg="1"/>
      <p:bldP spid="28" grpId="0" animBg="1"/>
      <p:bldP spid="30" grpId="0"/>
      <p:bldP spid="31" grpId="0" animBg="1"/>
      <p:bldP spid="3" grpId="0"/>
      <p:bldP spid="5" grpId="0" animBg="1"/>
      <p:bldP spid="11" grpId="0"/>
      <p:bldP spid="25" grpId="0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A8A9D7D2-5F5F-47C4-A1A8-12F3694B8D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Co-Attention Mechanism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C0CB3EE-01C8-4A54-96FB-DE9A4FF3A1E3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42221"/>
          <a:stretch/>
        </p:blipFill>
        <p:spPr>
          <a:xfrm>
            <a:off x="838200" y="2347298"/>
            <a:ext cx="5875758" cy="3659381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AB4CEEA-A839-4EBB-B64C-5789945E166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995431" y="3584380"/>
            <a:ext cx="4775763" cy="918416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A4599B02-A01F-4C86-B45F-774A7C46E03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223484" y="5101510"/>
            <a:ext cx="3501799" cy="101214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3E2909DC-64E9-4759-8CA6-721D893AF17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565959" y="2043403"/>
            <a:ext cx="2816851" cy="811635"/>
          </a:xfrm>
          <a:prstGeom prst="rect">
            <a:avLst/>
          </a:prstGeom>
        </p:spPr>
      </p:pic>
      <p:sp>
        <p:nvSpPr>
          <p:cNvPr id="8" name="矩形 7">
            <a:extLst>
              <a:ext uri="{FF2B5EF4-FFF2-40B4-BE49-F238E27FC236}">
                <a16:creationId xmlns:a16="http://schemas.microsoft.com/office/drawing/2014/main" id="{A6E2CC0E-B76D-4757-A60D-C096CD9F7C52}"/>
              </a:ext>
            </a:extLst>
          </p:cNvPr>
          <p:cNvSpPr/>
          <p:nvPr/>
        </p:nvSpPr>
        <p:spPr>
          <a:xfrm>
            <a:off x="2142571" y="2361943"/>
            <a:ext cx="4500825" cy="3535004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11" name="矩形 10">
            <a:extLst>
              <a:ext uri="{FF2B5EF4-FFF2-40B4-BE49-F238E27FC236}">
                <a16:creationId xmlns:a16="http://schemas.microsoft.com/office/drawing/2014/main" id="{8E2C48F9-B79F-4241-84A8-ECEE47E28E90}"/>
              </a:ext>
            </a:extLst>
          </p:cNvPr>
          <p:cNvSpPr/>
          <p:nvPr/>
        </p:nvSpPr>
        <p:spPr>
          <a:xfrm>
            <a:off x="8922714" y="3637579"/>
            <a:ext cx="351915" cy="4025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5AE10EAC-CEFD-4845-A1CB-CA9E0517B0CD}"/>
              </a:ext>
            </a:extLst>
          </p:cNvPr>
          <p:cNvSpPr/>
          <p:nvPr/>
        </p:nvSpPr>
        <p:spPr>
          <a:xfrm>
            <a:off x="9873471" y="3637578"/>
            <a:ext cx="351915" cy="402575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矩形 12">
            <a:extLst>
              <a:ext uri="{FF2B5EF4-FFF2-40B4-BE49-F238E27FC236}">
                <a16:creationId xmlns:a16="http://schemas.microsoft.com/office/drawing/2014/main" id="{3D8E85C9-C4AE-4198-BDAB-87668B992B8F}"/>
              </a:ext>
            </a:extLst>
          </p:cNvPr>
          <p:cNvSpPr/>
          <p:nvPr/>
        </p:nvSpPr>
        <p:spPr>
          <a:xfrm>
            <a:off x="10822132" y="3637577"/>
            <a:ext cx="351915" cy="402575"/>
          </a:xfrm>
          <a:prstGeom prst="rect">
            <a:avLst/>
          </a:prstGeom>
          <a:noFill/>
          <a:ln w="38100">
            <a:solidFill>
              <a:srgbClr val="0070C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4" name="矩形 13">
            <a:extLst>
              <a:ext uri="{FF2B5EF4-FFF2-40B4-BE49-F238E27FC236}">
                <a16:creationId xmlns:a16="http://schemas.microsoft.com/office/drawing/2014/main" id="{4242A688-DE5D-4888-8D97-11948661958B}"/>
              </a:ext>
            </a:extLst>
          </p:cNvPr>
          <p:cNvSpPr/>
          <p:nvPr/>
        </p:nvSpPr>
        <p:spPr>
          <a:xfrm>
            <a:off x="10065929" y="2212721"/>
            <a:ext cx="316882" cy="400916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5" name="文字方塊 14">
            <a:extLst>
              <a:ext uri="{FF2B5EF4-FFF2-40B4-BE49-F238E27FC236}">
                <a16:creationId xmlns:a16="http://schemas.microsoft.com/office/drawing/2014/main" id="{ED90733B-B1B8-4482-AD99-8B9B59BAAA57}"/>
              </a:ext>
            </a:extLst>
          </p:cNvPr>
          <p:cNvSpPr txBox="1"/>
          <p:nvPr/>
        </p:nvSpPr>
        <p:spPr>
          <a:xfrm>
            <a:off x="8740971" y="3183463"/>
            <a:ext cx="99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query</a:t>
            </a:r>
            <a:endParaRPr lang="zh-TW" altLang="en-US" sz="2400" dirty="0"/>
          </a:p>
        </p:txBody>
      </p:sp>
      <p:sp>
        <p:nvSpPr>
          <p:cNvPr id="16" name="文字方塊 15">
            <a:extLst>
              <a:ext uri="{FF2B5EF4-FFF2-40B4-BE49-F238E27FC236}">
                <a16:creationId xmlns:a16="http://schemas.microsoft.com/office/drawing/2014/main" id="{734058F5-7BEC-443C-BDCE-DEE97AD71E3C}"/>
              </a:ext>
            </a:extLst>
          </p:cNvPr>
          <p:cNvSpPr txBox="1"/>
          <p:nvPr/>
        </p:nvSpPr>
        <p:spPr>
          <a:xfrm>
            <a:off x="10779430" y="3179547"/>
            <a:ext cx="99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key</a:t>
            </a:r>
            <a:endParaRPr lang="zh-TW" altLang="en-US" sz="2400" dirty="0"/>
          </a:p>
        </p:txBody>
      </p:sp>
      <p:sp>
        <p:nvSpPr>
          <p:cNvPr id="17" name="文字方塊 16">
            <a:extLst>
              <a:ext uri="{FF2B5EF4-FFF2-40B4-BE49-F238E27FC236}">
                <a16:creationId xmlns:a16="http://schemas.microsoft.com/office/drawing/2014/main" id="{15A29DA6-C932-4036-A5C7-0DAA9474EC79}"/>
              </a:ext>
            </a:extLst>
          </p:cNvPr>
          <p:cNvSpPr txBox="1"/>
          <p:nvPr/>
        </p:nvSpPr>
        <p:spPr>
          <a:xfrm>
            <a:off x="10006325" y="1722321"/>
            <a:ext cx="99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value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9812775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500"/>
                            </p:stCondLst>
                            <p:childTnLst>
                              <p:par>
                                <p:cTn id="1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1000"/>
                            </p:stCondLst>
                            <p:childTnLst>
                              <p:par>
                                <p:cTn id="2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/>
      <p:bldP spid="16" grpId="0"/>
      <p:bldP spid="17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8301695C-A925-42EA-8261-174A56F160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Attention for Users and Items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7CE4B99A-9050-4EDE-87C6-1045B86584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29841" y="2610670"/>
            <a:ext cx="2513979" cy="98373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EDD99C5F-0CB1-4FC6-AC27-00DB61B24BAE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l="42221"/>
          <a:stretch/>
        </p:blipFill>
        <p:spPr>
          <a:xfrm>
            <a:off x="838200" y="2347298"/>
            <a:ext cx="5875758" cy="3659381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E5F2D35E-06F5-48D8-9B8C-DA10C5B9D498}"/>
              </a:ext>
            </a:extLst>
          </p:cNvPr>
          <p:cNvSpPr/>
          <p:nvPr/>
        </p:nvSpPr>
        <p:spPr>
          <a:xfrm>
            <a:off x="668336" y="2856527"/>
            <a:ext cx="1309754" cy="2461921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sp>
        <p:nvSpPr>
          <p:cNvPr id="8" name="矩形 7">
            <a:extLst>
              <a:ext uri="{FF2B5EF4-FFF2-40B4-BE49-F238E27FC236}">
                <a16:creationId xmlns:a16="http://schemas.microsoft.com/office/drawing/2014/main" id="{3C3FB5A3-FDE6-4558-B151-007C486EB500}"/>
              </a:ext>
            </a:extLst>
          </p:cNvPr>
          <p:cNvSpPr/>
          <p:nvPr/>
        </p:nvSpPr>
        <p:spPr>
          <a:xfrm>
            <a:off x="4618296" y="2856527"/>
            <a:ext cx="2095662" cy="2965775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52D12DCF-A421-4557-AD81-04628C7E9966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99353" y="4600522"/>
            <a:ext cx="5410521" cy="983731"/>
          </a:xfrm>
          <a:prstGeom prst="rect">
            <a:avLst/>
          </a:prstGeom>
        </p:spPr>
      </p:pic>
      <p:sp>
        <p:nvSpPr>
          <p:cNvPr id="3" name="矩形 2">
            <a:extLst>
              <a:ext uri="{FF2B5EF4-FFF2-40B4-BE49-F238E27FC236}">
                <a16:creationId xmlns:a16="http://schemas.microsoft.com/office/drawing/2014/main" id="{98A761A9-531B-4432-969D-44A5E388B1E7}"/>
              </a:ext>
            </a:extLst>
          </p:cNvPr>
          <p:cNvSpPr/>
          <p:nvPr/>
        </p:nvSpPr>
        <p:spPr>
          <a:xfrm>
            <a:off x="10177234" y="4679896"/>
            <a:ext cx="842220" cy="904357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6B88636F-9727-4194-B892-73F6D4752F2A}"/>
              </a:ext>
            </a:extLst>
          </p:cNvPr>
          <p:cNvSpPr txBox="1"/>
          <p:nvPr/>
        </p:nvSpPr>
        <p:spPr>
          <a:xfrm>
            <a:off x="10133258" y="5601516"/>
            <a:ext cx="99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query</a:t>
            </a:r>
            <a:endParaRPr lang="zh-TW" altLang="en-US" sz="2400" dirty="0"/>
          </a:p>
        </p:txBody>
      </p:sp>
      <p:sp>
        <p:nvSpPr>
          <p:cNvPr id="12" name="矩形 11">
            <a:extLst>
              <a:ext uri="{FF2B5EF4-FFF2-40B4-BE49-F238E27FC236}">
                <a16:creationId xmlns:a16="http://schemas.microsoft.com/office/drawing/2014/main" id="{A2B9B931-33AD-48B8-840A-6C73488731DA}"/>
              </a:ext>
            </a:extLst>
          </p:cNvPr>
          <p:cNvSpPr/>
          <p:nvPr/>
        </p:nvSpPr>
        <p:spPr>
          <a:xfrm>
            <a:off x="8595015" y="4640208"/>
            <a:ext cx="483671" cy="944045"/>
          </a:xfrm>
          <a:prstGeom prst="rect">
            <a:avLst/>
          </a:prstGeom>
          <a:noFill/>
          <a:ln w="38100">
            <a:solidFill>
              <a:schemeClr val="accent5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37D8DE18-CC76-4D79-808A-6BFC93732E2E}"/>
              </a:ext>
            </a:extLst>
          </p:cNvPr>
          <p:cNvSpPr txBox="1"/>
          <p:nvPr/>
        </p:nvSpPr>
        <p:spPr>
          <a:xfrm>
            <a:off x="8595015" y="5623939"/>
            <a:ext cx="99021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key</a:t>
            </a:r>
            <a:endParaRPr lang="zh-TW" altLang="en-US" sz="2400" dirty="0"/>
          </a:p>
        </p:txBody>
      </p:sp>
      <p:sp>
        <p:nvSpPr>
          <p:cNvPr id="14" name="文字方塊 13">
            <a:extLst>
              <a:ext uri="{FF2B5EF4-FFF2-40B4-BE49-F238E27FC236}">
                <a16:creationId xmlns:a16="http://schemas.microsoft.com/office/drawing/2014/main" id="{DEAB8381-1D6C-4B7C-82E4-B5A8259FAFFA}"/>
              </a:ext>
            </a:extLst>
          </p:cNvPr>
          <p:cNvSpPr txBox="1"/>
          <p:nvPr/>
        </p:nvSpPr>
        <p:spPr>
          <a:xfrm>
            <a:off x="10177233" y="3530686"/>
            <a:ext cx="9917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value</a:t>
            </a:r>
            <a:endParaRPr lang="zh-TW" altLang="en-US" sz="2400" dirty="0"/>
          </a:p>
        </p:txBody>
      </p:sp>
      <p:sp>
        <p:nvSpPr>
          <p:cNvPr id="15" name="矩形 14">
            <a:extLst>
              <a:ext uri="{FF2B5EF4-FFF2-40B4-BE49-F238E27FC236}">
                <a16:creationId xmlns:a16="http://schemas.microsoft.com/office/drawing/2014/main" id="{E325CB3F-69D8-4855-93FA-FFCD628BFF04}"/>
              </a:ext>
            </a:extLst>
          </p:cNvPr>
          <p:cNvSpPr/>
          <p:nvPr/>
        </p:nvSpPr>
        <p:spPr>
          <a:xfrm>
            <a:off x="9866077" y="2617524"/>
            <a:ext cx="477743" cy="983731"/>
          </a:xfrm>
          <a:prstGeom prst="rect">
            <a:avLst/>
          </a:prstGeom>
          <a:noFill/>
          <a:ln w="38100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8562374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11" grpId="0"/>
      <p:bldP spid="12" grpId="0" animBg="1"/>
      <p:bldP spid="13" grpId="0"/>
      <p:bldP spid="14" grpId="0"/>
      <p:bldP spid="15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CF688438-7887-4464-860B-A531370334A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/>
              <a:t>Complete Model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92633198-3C3B-48D8-97B5-A5EB3F539B4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363991" y="2330740"/>
            <a:ext cx="2923224" cy="535442"/>
          </a:xfrm>
          <a:prstGeom prst="rect">
            <a:avLst/>
          </a:prstGeom>
        </p:spPr>
      </p:pic>
      <p:pic>
        <p:nvPicPr>
          <p:cNvPr id="5" name="圖片 4">
            <a:extLst>
              <a:ext uri="{FF2B5EF4-FFF2-40B4-BE49-F238E27FC236}">
                <a16:creationId xmlns:a16="http://schemas.microsoft.com/office/drawing/2014/main" id="{2FD639A4-2390-48C0-A7A9-D7657B72A8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98359" y="3184393"/>
            <a:ext cx="2254488" cy="535441"/>
          </a:xfrm>
          <a:prstGeom prst="rect">
            <a:avLst/>
          </a:prstGeom>
        </p:spPr>
      </p:pic>
      <p:pic>
        <p:nvPicPr>
          <p:cNvPr id="6" name="圖片 5">
            <a:extLst>
              <a:ext uri="{FF2B5EF4-FFF2-40B4-BE49-F238E27FC236}">
                <a16:creationId xmlns:a16="http://schemas.microsoft.com/office/drawing/2014/main" id="{7063CCF8-BB40-44E9-8972-7B243EE8B054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42221"/>
          <a:stretch/>
        </p:blipFill>
        <p:spPr>
          <a:xfrm>
            <a:off x="838200" y="2347298"/>
            <a:ext cx="5875758" cy="3659381"/>
          </a:xfrm>
          <a:prstGeom prst="rect">
            <a:avLst/>
          </a:prstGeom>
        </p:spPr>
      </p:pic>
      <p:sp>
        <p:nvSpPr>
          <p:cNvPr id="7" name="矩形 6">
            <a:extLst>
              <a:ext uri="{FF2B5EF4-FFF2-40B4-BE49-F238E27FC236}">
                <a16:creationId xmlns:a16="http://schemas.microsoft.com/office/drawing/2014/main" id="{D3EFF2F2-4F5A-4C17-8690-EDD9534B5A73}"/>
              </a:ext>
            </a:extLst>
          </p:cNvPr>
          <p:cNvSpPr/>
          <p:nvPr/>
        </p:nvSpPr>
        <p:spPr>
          <a:xfrm>
            <a:off x="686998" y="2557948"/>
            <a:ext cx="1507036" cy="3311007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8" name="圖片 7">
            <a:extLst>
              <a:ext uri="{FF2B5EF4-FFF2-40B4-BE49-F238E27FC236}">
                <a16:creationId xmlns:a16="http://schemas.microsoft.com/office/drawing/2014/main" id="{AD46F912-8B5C-4326-B9CD-2EA1D7286C5D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549408" y="5174988"/>
            <a:ext cx="5377312" cy="831691"/>
          </a:xfrm>
          <a:prstGeom prst="rect">
            <a:avLst/>
          </a:prstGeom>
        </p:spPr>
      </p:pic>
      <p:sp>
        <p:nvSpPr>
          <p:cNvPr id="9" name="文字方塊 8">
            <a:extLst>
              <a:ext uri="{FF2B5EF4-FFF2-40B4-BE49-F238E27FC236}">
                <a16:creationId xmlns:a16="http://schemas.microsoft.com/office/drawing/2014/main" id="{87ED39F0-B5E9-41C1-945C-C84ADE7B5102}"/>
              </a:ext>
            </a:extLst>
          </p:cNvPr>
          <p:cNvSpPr txBox="1"/>
          <p:nvPr/>
        </p:nvSpPr>
        <p:spPr>
          <a:xfrm>
            <a:off x="6709275" y="4828236"/>
            <a:ext cx="1978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Loss function: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CF791DE1-7D2E-4923-A228-94EAB9E35E3B}"/>
                  </a:ext>
                </a:extLst>
              </p:cNvPr>
              <p:cNvSpPr/>
              <p:nvPr/>
            </p:nvSpPr>
            <p:spPr>
              <a:xfrm>
                <a:off x="7970091" y="524944"/>
                <a:ext cx="512795" cy="1505046"/>
              </a:xfrm>
              <a:prstGeom prst="rect">
                <a:avLst/>
              </a:prstGeom>
              <a:solidFill>
                <a:schemeClr val="accent1">
                  <a:lumMod val="20000"/>
                  <a:lumOff val="8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3" name="矩形 2">
                <a:extLst>
                  <a:ext uri="{FF2B5EF4-FFF2-40B4-BE49-F238E27FC236}">
                    <a16:creationId xmlns:a16="http://schemas.microsoft.com/office/drawing/2014/main" id="{CF791DE1-7D2E-4923-A228-94EAB9E35E3B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0091" y="524944"/>
                <a:ext cx="512795" cy="1505046"/>
              </a:xfrm>
              <a:prstGeom prst="rect">
                <a:avLst/>
              </a:prstGeom>
              <a:blipFill>
                <a:blip r:embed="rId6"/>
                <a:stretch>
                  <a:fillRect l="-1149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52F2E9C-8AE6-494E-B24B-F6CD188AA132}"/>
                  </a:ext>
                </a:extLst>
              </p:cNvPr>
              <p:cNvSpPr/>
              <p:nvPr/>
            </p:nvSpPr>
            <p:spPr>
              <a:xfrm>
                <a:off x="9142844" y="524944"/>
                <a:ext cx="492774" cy="1505046"/>
              </a:xfrm>
              <a:prstGeom prst="rect">
                <a:avLst/>
              </a:prstGeom>
              <a:solidFill>
                <a:schemeClr val="accent4">
                  <a:lumMod val="40000"/>
                  <a:lumOff val="6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acc>
                            <m:accPr>
                              <m:chr m:val="̃"/>
                              <m:ctrlPr>
                                <a:rPr lang="en-US" altLang="zh-TW" sz="240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accPr>
                            <m:e>
                              <m:r>
                                <a:rPr lang="en-US" altLang="zh-TW" sz="2400" b="0" i="1" smtClean="0">
                                  <a:solidFill>
                                    <a:schemeClr val="tx1"/>
                                  </a:solidFill>
                                  <a:latin typeface="Cambria Math" panose="02040503050406030204" pitchFamily="18" charset="0"/>
                                </a:rPr>
                                <m:t>𝑦</m:t>
                              </m:r>
                            </m:e>
                          </m:acc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0" name="矩形 9">
                <a:extLst>
                  <a:ext uri="{FF2B5EF4-FFF2-40B4-BE49-F238E27FC236}">
                    <a16:creationId xmlns:a16="http://schemas.microsoft.com/office/drawing/2014/main" id="{152F2E9C-8AE6-494E-B24B-F6CD188AA132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142844" y="524944"/>
                <a:ext cx="492774" cy="1505046"/>
              </a:xfrm>
              <a:prstGeom prst="rect">
                <a:avLst/>
              </a:prstGeom>
              <a:blipFill>
                <a:blip r:embed="rId7"/>
                <a:stretch>
                  <a:fillRect l="-4819" r="-2410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47E4411-73B0-4CDE-9625-2DF2D31D9A78}"/>
                  </a:ext>
                </a:extLst>
              </p:cNvPr>
              <p:cNvSpPr/>
              <p:nvPr/>
            </p:nvSpPr>
            <p:spPr>
              <a:xfrm>
                <a:off x="8482886" y="524944"/>
                <a:ext cx="670445" cy="1505046"/>
              </a:xfrm>
              <a:prstGeom prst="rect">
                <a:avLst/>
              </a:prstGeom>
              <a:solidFill>
                <a:schemeClr val="accent6">
                  <a:lumMod val="60000"/>
                  <a:lumOff val="40000"/>
                </a:schemeClr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𝑐</m:t>
                          </m:r>
                        </m:e>
                        <m:sub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𝑢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→</m:t>
                          </m:r>
                          <m:r>
                            <a:rPr lang="en-US" altLang="zh-TW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𝑖</m:t>
                          </m:r>
                        </m:sub>
                      </m:sSub>
                    </m:oMath>
                  </m:oMathPara>
                </a14:m>
                <a:endParaRPr lang="zh-TW" altLang="en-US" dirty="0"/>
              </a:p>
            </p:txBody>
          </p:sp>
        </mc:Choice>
        <mc:Fallback xmlns="">
          <p:sp>
            <p:nvSpPr>
              <p:cNvPr id="11" name="矩形 10">
                <a:extLst>
                  <a:ext uri="{FF2B5EF4-FFF2-40B4-BE49-F238E27FC236}">
                    <a16:creationId xmlns:a16="http://schemas.microsoft.com/office/drawing/2014/main" id="{947E4411-73B0-4CDE-9625-2DF2D31D9A78}"/>
                  </a:ext>
                </a:extLst>
              </p:cNvPr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86" y="524944"/>
                <a:ext cx="670445" cy="1505046"/>
              </a:xfrm>
              <a:prstGeom prst="rect">
                <a:avLst/>
              </a:prstGeom>
              <a:blipFill>
                <a:blip r:embed="rId8"/>
                <a:stretch>
                  <a:fillRect l="-8036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4498A25F-8DC3-493C-B7B5-4982974DB7AF}"/>
                  </a:ext>
                </a:extLst>
              </p:cNvPr>
              <p:cNvSpPr txBox="1"/>
              <p:nvPr/>
            </p:nvSpPr>
            <p:spPr>
              <a:xfrm>
                <a:off x="8482886" y="3693738"/>
                <a:ext cx="3283016" cy="47788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2400" dirty="0"/>
                  <a:t>Sigmoid(</a:t>
                </a:r>
                <a:r>
                  <a:rPr lang="en-US" altLang="zh-TW" sz="2400" dirty="0" err="1"/>
                  <a:t>ReLU</a:t>
                </a:r>
                <a:r>
                  <a:rPr lang="en-US" altLang="zh-TW" sz="2400" dirty="0"/>
                  <a:t>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400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acc>
                          <m:accPr>
                            <m:chr m:val="̃"/>
                            <m:ctrlPr>
                              <a:rPr lang="en-US" altLang="zh-TW" sz="2400" i="1">
                                <a:latin typeface="Cambria Math" panose="02040503050406030204" pitchFamily="18" charset="0"/>
                              </a:rPr>
                            </m:ctrlPr>
                          </m:accPr>
                          <m:e>
                            <m:r>
                              <a:rPr lang="en-US" altLang="zh-TW" sz="2400" i="1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</m:acc>
                      </m:e>
                      <m:sub>
                        <m:r>
                          <a:rPr lang="en-US" altLang="zh-TW" sz="2400" i="1">
                            <a:latin typeface="Cambria Math" panose="02040503050406030204" pitchFamily="18" charset="0"/>
                          </a:rPr>
                          <m:t>𝑢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,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400" dirty="0"/>
                  <a:t>))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12" name="文字方塊 11">
                <a:extLst>
                  <a:ext uri="{FF2B5EF4-FFF2-40B4-BE49-F238E27FC236}">
                    <a16:creationId xmlns:a16="http://schemas.microsoft.com/office/drawing/2014/main" id="{4498A25F-8DC3-493C-B7B5-4982974DB7A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482886" y="3693738"/>
                <a:ext cx="3283016" cy="477888"/>
              </a:xfrm>
              <a:prstGeom prst="rect">
                <a:avLst/>
              </a:prstGeom>
              <a:blipFill>
                <a:blip r:embed="rId9"/>
                <a:stretch>
                  <a:fillRect l="-2974" t="-8974" b="-26923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7439732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C86BC-8EFE-4692-ABBA-F9525E58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FD44B3-6E05-4786-A22B-A622FC718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Introduction</a:t>
            </a:r>
          </a:p>
          <a:p>
            <a:r>
              <a:rPr lang="en-US" altLang="zh-TW" sz="3600" dirty="0"/>
              <a:t>Method</a:t>
            </a:r>
          </a:p>
          <a:p>
            <a:r>
              <a:rPr lang="en-US" altLang="zh-TW" sz="3600" dirty="0"/>
              <a:t>Experiment</a:t>
            </a:r>
          </a:p>
          <a:p>
            <a:r>
              <a:rPr lang="en-US" altLang="zh-TW" sz="3600" dirty="0"/>
              <a:t>Conclusion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580392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DB148607-ABB0-410A-802C-C818C99A55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altLang="zh-TW" b="1" dirty="0"/>
              <a:t>Dataset 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F83E7554-8D95-42AE-A57F-AF50F8382FA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38200" y="1786424"/>
            <a:ext cx="6739130" cy="4203830"/>
          </a:xfrm>
          <a:prstGeom prst="rect">
            <a:avLst/>
          </a:prstGeom>
        </p:spPr>
      </p:pic>
      <p:pic>
        <p:nvPicPr>
          <p:cNvPr id="8" name="圖片 7">
            <a:extLst>
              <a:ext uri="{FF2B5EF4-FFF2-40B4-BE49-F238E27FC236}">
                <a16:creationId xmlns:a16="http://schemas.microsoft.com/office/drawing/2014/main" id="{6366C460-C84B-4DAA-BB7D-3FF1F5986565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744408" y="3167881"/>
            <a:ext cx="4279641" cy="12313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2168215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4926E95-9D3C-47DF-8B7E-12B86B848F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Experiment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28A307FC-B0F7-4E06-BBD8-9CB634877790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28673"/>
          <a:stretch/>
        </p:blipFill>
        <p:spPr>
          <a:xfrm>
            <a:off x="1427584" y="1811985"/>
            <a:ext cx="9074202" cy="4206259"/>
          </a:xfrm>
          <a:prstGeom prst="rect">
            <a:avLst/>
          </a:prstGeom>
        </p:spPr>
      </p:pic>
      <p:sp>
        <p:nvSpPr>
          <p:cNvPr id="5" name="矩形 4">
            <a:extLst>
              <a:ext uri="{FF2B5EF4-FFF2-40B4-BE49-F238E27FC236}">
                <a16:creationId xmlns:a16="http://schemas.microsoft.com/office/drawing/2014/main" id="{02600F3C-59F9-48A2-B8D8-69F60B193B16}"/>
              </a:ext>
            </a:extLst>
          </p:cNvPr>
          <p:cNvSpPr/>
          <p:nvPr/>
        </p:nvSpPr>
        <p:spPr>
          <a:xfrm>
            <a:off x="1464906" y="2470768"/>
            <a:ext cx="1800808" cy="1177501"/>
          </a:xfrm>
          <a:prstGeom prst="rect">
            <a:avLst/>
          </a:prstGeom>
          <a:noFill/>
          <a:ln w="38100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6" name="矩形 5">
            <a:extLst>
              <a:ext uri="{FF2B5EF4-FFF2-40B4-BE49-F238E27FC236}">
                <a16:creationId xmlns:a16="http://schemas.microsoft.com/office/drawing/2014/main" id="{9C20A65C-9906-4554-8735-E701E5E8D9A9}"/>
              </a:ext>
            </a:extLst>
          </p:cNvPr>
          <p:cNvSpPr/>
          <p:nvPr/>
        </p:nvSpPr>
        <p:spPr>
          <a:xfrm>
            <a:off x="1464906" y="3693077"/>
            <a:ext cx="1800808" cy="1102858"/>
          </a:xfrm>
          <a:prstGeom prst="rect">
            <a:avLst/>
          </a:prstGeom>
          <a:noFill/>
          <a:ln w="381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7" name="文字方塊 6">
            <a:extLst>
              <a:ext uri="{FF2B5EF4-FFF2-40B4-BE49-F238E27FC236}">
                <a16:creationId xmlns:a16="http://schemas.microsoft.com/office/drawing/2014/main" id="{0859A8DD-5F0F-45D4-8FED-5635B83383B1}"/>
              </a:ext>
            </a:extLst>
          </p:cNvPr>
          <p:cNvSpPr txBox="1"/>
          <p:nvPr/>
        </p:nvSpPr>
        <p:spPr>
          <a:xfrm>
            <a:off x="205274" y="4059840"/>
            <a:ext cx="120364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rgbClr val="00B050"/>
                </a:solidFill>
              </a:rPr>
              <a:t>HIN-based</a:t>
            </a:r>
            <a:endParaRPr lang="zh-TW" altLang="en-US" dirty="0">
              <a:solidFill>
                <a:srgbClr val="00B050"/>
              </a:solidFill>
            </a:endParaRPr>
          </a:p>
        </p:txBody>
      </p:sp>
      <p:sp>
        <p:nvSpPr>
          <p:cNvPr id="8" name="文字方塊 7">
            <a:extLst>
              <a:ext uri="{FF2B5EF4-FFF2-40B4-BE49-F238E27FC236}">
                <a16:creationId xmlns:a16="http://schemas.microsoft.com/office/drawing/2014/main" id="{57957D57-DD26-4BF6-96E8-3CE95F35F7B3}"/>
              </a:ext>
            </a:extLst>
          </p:cNvPr>
          <p:cNvSpPr txBox="1"/>
          <p:nvPr/>
        </p:nvSpPr>
        <p:spPr>
          <a:xfrm>
            <a:off x="329681" y="3015734"/>
            <a:ext cx="1203649" cy="369332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altLang="zh-TW" dirty="0">
                <a:solidFill>
                  <a:schemeClr val="accent1">
                    <a:lumMod val="75000"/>
                  </a:schemeClr>
                </a:solidFill>
              </a:rPr>
              <a:t>IF-based</a:t>
            </a:r>
            <a:endParaRPr lang="zh-TW" altLang="en-US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CC89895E-BBB0-4E72-821F-9DFC8B840924}"/>
              </a:ext>
            </a:extLst>
          </p:cNvPr>
          <p:cNvSpPr/>
          <p:nvPr/>
        </p:nvSpPr>
        <p:spPr>
          <a:xfrm>
            <a:off x="3265714" y="5673012"/>
            <a:ext cx="7254733" cy="345232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97147233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C86BC-8EFE-4692-ABBA-F9525E58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FD44B3-6E05-4786-A22B-A622FC718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Introduction</a:t>
            </a:r>
          </a:p>
          <a:p>
            <a:r>
              <a:rPr lang="en-US" altLang="zh-TW" sz="3600" dirty="0"/>
              <a:t>Method</a:t>
            </a:r>
          </a:p>
          <a:p>
            <a:r>
              <a:rPr lang="en-US" altLang="zh-TW" sz="3600" dirty="0"/>
              <a:t>Experiment</a:t>
            </a:r>
          </a:p>
          <a:p>
            <a:r>
              <a:rPr lang="en-US" altLang="zh-TW" sz="3600" dirty="0"/>
              <a:t>Conclusion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55537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B1D5188-B32B-4E26-9C2E-006457B3C0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Conclusion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D1498A12-9BA6-4F18-9073-9749A44381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2506662"/>
            <a:ext cx="10515600" cy="3343632"/>
          </a:xfrm>
        </p:spPr>
        <p:txBody>
          <a:bodyPr/>
          <a:lstStyle/>
          <a:p>
            <a:r>
              <a:rPr lang="en-US" altLang="zh-TW" dirty="0"/>
              <a:t>This model makes the recommendation results highly interpretable because of  attention weight for an interaction between user u and item i</a:t>
            </a:r>
          </a:p>
          <a:p>
            <a:r>
              <a:rPr lang="en-US" altLang="zh-TW" dirty="0"/>
              <a:t>It used a priority based sampling technique to select high-quality path instances</a:t>
            </a:r>
          </a:p>
          <a:p>
            <a:r>
              <a:rPr lang="en-US" altLang="zh-TW" dirty="0"/>
              <a:t>The co-attention mechanism mutually improved the representations for meta-path based context, users and items</a:t>
            </a:r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DEB6F1C-267F-48E1-AB2D-751EC0B7CE9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82050" y="65222"/>
            <a:ext cx="7316172" cy="24202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40904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C86BC-8EFE-4692-ABBA-F9525E58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FD44B3-6E05-4786-A22B-A622FC718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Introduction</a:t>
            </a:r>
          </a:p>
          <a:p>
            <a:r>
              <a:rPr lang="en-US" altLang="zh-TW" sz="3600" dirty="0"/>
              <a:t>Method</a:t>
            </a:r>
          </a:p>
          <a:p>
            <a:r>
              <a:rPr lang="en-US" altLang="zh-TW" sz="3600" dirty="0"/>
              <a:t>Experiment</a:t>
            </a:r>
          </a:p>
          <a:p>
            <a:r>
              <a:rPr lang="en-US" altLang="zh-TW" sz="3600" dirty="0"/>
              <a:t>Conclusion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27507758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19D2E68-6F4C-4DBA-B733-7DDFE2B292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Motivation</a:t>
            </a:r>
            <a:endParaRPr lang="zh-TW" altLang="en-US" b="1" dirty="0"/>
          </a:p>
        </p:txBody>
      </p:sp>
      <p:pic>
        <p:nvPicPr>
          <p:cNvPr id="6" name="圖形 5" descr="手錶">
            <a:extLst>
              <a:ext uri="{FF2B5EF4-FFF2-40B4-BE49-F238E27FC236}">
                <a16:creationId xmlns:a16="http://schemas.microsoft.com/office/drawing/2014/main" id="{41582D8B-B6D7-4124-9068-F6D43BFC6B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3"/>
              </a:ext>
            </a:extLst>
          </a:blip>
          <a:stretch>
            <a:fillRect/>
          </a:stretch>
        </p:blipFill>
        <p:spPr>
          <a:xfrm>
            <a:off x="9571904" y="5015023"/>
            <a:ext cx="914400" cy="914400"/>
          </a:xfrm>
          <a:prstGeom prst="rect">
            <a:avLst/>
          </a:prstGeom>
        </p:spPr>
      </p:pic>
      <p:sp>
        <p:nvSpPr>
          <p:cNvPr id="7" name="文字方塊 6">
            <a:extLst>
              <a:ext uri="{FF2B5EF4-FFF2-40B4-BE49-F238E27FC236}">
                <a16:creationId xmlns:a16="http://schemas.microsoft.com/office/drawing/2014/main" id="{E9997D04-0282-4A1B-94B1-208B62610D36}"/>
              </a:ext>
            </a:extLst>
          </p:cNvPr>
          <p:cNvSpPr txBox="1"/>
          <p:nvPr/>
        </p:nvSpPr>
        <p:spPr>
          <a:xfrm>
            <a:off x="6221068" y="4784191"/>
            <a:ext cx="310709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Recommendation item</a:t>
            </a:r>
            <a:endParaRPr lang="zh-TW" altLang="en-US" sz="2400" dirty="0"/>
          </a:p>
        </p:txBody>
      </p:sp>
      <p:sp>
        <p:nvSpPr>
          <p:cNvPr id="8" name="箭號: 向右 7">
            <a:extLst>
              <a:ext uri="{FF2B5EF4-FFF2-40B4-BE49-F238E27FC236}">
                <a16:creationId xmlns:a16="http://schemas.microsoft.com/office/drawing/2014/main" id="{A7BD4F08-8EE1-4B51-8D4B-D00F57369767}"/>
              </a:ext>
            </a:extLst>
          </p:cNvPr>
          <p:cNvSpPr/>
          <p:nvPr/>
        </p:nvSpPr>
        <p:spPr>
          <a:xfrm>
            <a:off x="6939625" y="5296163"/>
            <a:ext cx="1445658" cy="410546"/>
          </a:xfrm>
          <a:prstGeom prst="rightArrow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9" name="文字方塊 8">
            <a:extLst>
              <a:ext uri="{FF2B5EF4-FFF2-40B4-BE49-F238E27FC236}">
                <a16:creationId xmlns:a16="http://schemas.microsoft.com/office/drawing/2014/main" id="{AFA58B78-4D27-427D-A817-6F88C37F6DCB}"/>
              </a:ext>
            </a:extLst>
          </p:cNvPr>
          <p:cNvSpPr txBox="1"/>
          <p:nvPr/>
        </p:nvSpPr>
        <p:spPr>
          <a:xfrm>
            <a:off x="1551991" y="5015023"/>
            <a:ext cx="4201013" cy="830997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Reason for purchase : </a:t>
            </a:r>
          </a:p>
          <a:p>
            <a:r>
              <a:rPr lang="en-US" altLang="zh-TW" sz="2400" dirty="0"/>
              <a:t>brand , friend , category (color,…)</a:t>
            </a:r>
            <a:endParaRPr lang="zh-TW" altLang="en-US" sz="2400" dirty="0"/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E66AE04C-7C19-4EB9-8058-07BAA6B0C063}"/>
              </a:ext>
            </a:extLst>
          </p:cNvPr>
          <p:cNvSpPr txBox="1"/>
          <p:nvPr/>
        </p:nvSpPr>
        <p:spPr>
          <a:xfrm>
            <a:off x="758111" y="3700113"/>
            <a:ext cx="90506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User</a:t>
            </a:r>
            <a:endParaRPr lang="zh-TW" altLang="en-US" sz="2400" dirty="0"/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0CB2F55A-0855-4F38-B6EC-B7B71E6FEF26}"/>
              </a:ext>
            </a:extLst>
          </p:cNvPr>
          <p:cNvSpPr txBox="1"/>
          <p:nvPr/>
        </p:nvSpPr>
        <p:spPr>
          <a:xfrm>
            <a:off x="5596928" y="3737104"/>
            <a:ext cx="435537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historical purchase records</a:t>
            </a:r>
            <a:endParaRPr lang="zh-TW" altLang="en-US" sz="2400" dirty="0"/>
          </a:p>
        </p:txBody>
      </p:sp>
      <p:pic>
        <p:nvPicPr>
          <p:cNvPr id="13" name="圖形 12" descr="使用者">
            <a:extLst>
              <a:ext uri="{FF2B5EF4-FFF2-40B4-BE49-F238E27FC236}">
                <a16:creationId xmlns:a16="http://schemas.microsoft.com/office/drawing/2014/main" id="{5E359B8C-4707-498F-9A8C-F405262F7800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637591" y="2680807"/>
            <a:ext cx="914400" cy="914400"/>
          </a:xfrm>
          <a:prstGeom prst="rect">
            <a:avLst/>
          </a:prstGeom>
        </p:spPr>
      </p:pic>
      <p:pic>
        <p:nvPicPr>
          <p:cNvPr id="15" name="圖形 14" descr="購物車">
            <a:extLst>
              <a:ext uri="{FF2B5EF4-FFF2-40B4-BE49-F238E27FC236}">
                <a16:creationId xmlns:a16="http://schemas.microsoft.com/office/drawing/2014/main" id="{F047DDB1-CCAD-4413-AA22-0A6655E4DF6F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7"/>
              </a:ext>
            </a:extLst>
          </a:blip>
          <a:stretch>
            <a:fillRect/>
          </a:stretch>
        </p:blipFill>
        <p:spPr>
          <a:xfrm>
            <a:off x="1906555" y="2741456"/>
            <a:ext cx="914400" cy="914400"/>
          </a:xfrm>
          <a:prstGeom prst="rect">
            <a:avLst/>
          </a:prstGeom>
        </p:spPr>
      </p:pic>
      <p:pic>
        <p:nvPicPr>
          <p:cNvPr id="17" name="圖形 16" descr="襯衫">
            <a:extLst>
              <a:ext uri="{FF2B5EF4-FFF2-40B4-BE49-F238E27FC236}">
                <a16:creationId xmlns:a16="http://schemas.microsoft.com/office/drawing/2014/main" id="{85EB011D-3EF2-46C9-A4D3-C6D1A2F69BF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>
            <a:off x="4062905" y="2726086"/>
            <a:ext cx="914400" cy="914400"/>
          </a:xfrm>
          <a:prstGeom prst="rect">
            <a:avLst/>
          </a:prstGeom>
        </p:spPr>
      </p:pic>
      <p:pic>
        <p:nvPicPr>
          <p:cNvPr id="20" name="圖形 19" descr="長袖襯衫">
            <a:extLst>
              <a:ext uri="{FF2B5EF4-FFF2-40B4-BE49-F238E27FC236}">
                <a16:creationId xmlns:a16="http://schemas.microsoft.com/office/drawing/2014/main" id="{C8D67B99-84FE-4AF8-8E23-E4CFB30D860C}"/>
              </a:ext>
            </a:extLst>
          </p:cNvPr>
          <p:cNvPicPr>
            <a:picLocks noChangeAspect="1"/>
          </p:cNvPicPr>
          <p:nvPr/>
        </p:nvPicPr>
        <p:blipFill>
          <a:blip r:embed="rId10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1"/>
              </a:ext>
            </a:extLst>
          </a:blip>
          <a:stretch>
            <a:fillRect/>
          </a:stretch>
        </p:blipFill>
        <p:spPr>
          <a:xfrm>
            <a:off x="5459566" y="2741456"/>
            <a:ext cx="914400" cy="914400"/>
          </a:xfrm>
          <a:prstGeom prst="rect">
            <a:avLst/>
          </a:prstGeom>
        </p:spPr>
      </p:pic>
      <p:pic>
        <p:nvPicPr>
          <p:cNvPr id="22" name="圖形 21" descr="褲">
            <a:extLst>
              <a:ext uri="{FF2B5EF4-FFF2-40B4-BE49-F238E27FC236}">
                <a16:creationId xmlns:a16="http://schemas.microsoft.com/office/drawing/2014/main" id="{5ABC7B3E-D3DB-4D5A-AB28-A637E4D6ADDF}"/>
              </a:ext>
            </a:extLst>
          </p:cNvPr>
          <p:cNvPicPr>
            <a:picLocks noChangeAspect="1"/>
          </p:cNvPicPr>
          <p:nvPr/>
        </p:nvPicPr>
        <p:blipFill>
          <a:blip r:embed="rId12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3"/>
              </a:ext>
            </a:extLst>
          </a:blip>
          <a:stretch>
            <a:fillRect/>
          </a:stretch>
        </p:blipFill>
        <p:spPr>
          <a:xfrm>
            <a:off x="6860215" y="2724342"/>
            <a:ext cx="914400" cy="914400"/>
          </a:xfrm>
          <a:prstGeom prst="rect">
            <a:avLst/>
          </a:prstGeom>
        </p:spPr>
      </p:pic>
      <p:pic>
        <p:nvPicPr>
          <p:cNvPr id="25" name="圖形 24" descr="棒球帽">
            <a:extLst>
              <a:ext uri="{FF2B5EF4-FFF2-40B4-BE49-F238E27FC236}">
                <a16:creationId xmlns:a16="http://schemas.microsoft.com/office/drawing/2014/main" id="{35D3FE63-18B6-4E32-AEB9-18C33196ED4F}"/>
              </a:ext>
            </a:extLst>
          </p:cNvPr>
          <p:cNvPicPr>
            <a:picLocks noChangeAspect="1"/>
          </p:cNvPicPr>
          <p:nvPr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5"/>
              </a:ext>
            </a:extLst>
          </a:blip>
          <a:stretch>
            <a:fillRect/>
          </a:stretch>
        </p:blipFill>
        <p:spPr>
          <a:xfrm>
            <a:off x="8256876" y="2674035"/>
            <a:ext cx="914400" cy="914400"/>
          </a:xfrm>
          <a:prstGeom prst="rect">
            <a:avLst/>
          </a:prstGeom>
        </p:spPr>
      </p:pic>
      <p:pic>
        <p:nvPicPr>
          <p:cNvPr id="4" name="圖形 3" descr="靴子">
            <a:extLst>
              <a:ext uri="{FF2B5EF4-FFF2-40B4-BE49-F238E27FC236}">
                <a16:creationId xmlns:a16="http://schemas.microsoft.com/office/drawing/2014/main" id="{1162E473-AE2C-4ECE-B10C-CF8D145C41BE}"/>
              </a:ext>
            </a:extLst>
          </p:cNvPr>
          <p:cNvPicPr>
            <a:picLocks noChangeAspect="1"/>
          </p:cNvPicPr>
          <p:nvPr/>
        </p:nvPicPr>
        <p:blipFill>
          <a:blip r:embed="rId16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17"/>
              </a:ext>
            </a:extLst>
          </a:blip>
          <a:stretch>
            <a:fillRect/>
          </a:stretch>
        </p:blipFill>
        <p:spPr>
          <a:xfrm>
            <a:off x="9653537" y="2741456"/>
            <a:ext cx="914400" cy="914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3811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3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3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3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3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000"/>
                            </p:stCondLst>
                            <p:childTnLst>
                              <p:par>
                                <p:cTn id="25" presetID="10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9" grpId="0" animBg="1"/>
      <p:bldP spid="11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EC88CF3F-67E9-4EF7-8534-6F08FB7A7D8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Main idea</a:t>
            </a:r>
            <a:endParaRPr lang="zh-TW" altLang="en-US" b="1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0D45EF5B-4C7D-4CA5-B95A-6C9E19B4310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1471343"/>
            <a:ext cx="10311882" cy="3915313"/>
          </a:xfrm>
          <a:prstGeom prst="rect">
            <a:avLst/>
          </a:prstGeom>
        </p:spPr>
      </p:pic>
      <p:sp>
        <p:nvSpPr>
          <p:cNvPr id="5" name="文字方塊 4">
            <a:extLst>
              <a:ext uri="{FF2B5EF4-FFF2-40B4-BE49-F238E27FC236}">
                <a16:creationId xmlns:a16="http://schemas.microsoft.com/office/drawing/2014/main" id="{3E64FF1D-59E2-45EB-9FF4-4AFE9D03AED0}"/>
              </a:ext>
            </a:extLst>
          </p:cNvPr>
          <p:cNvSpPr txBox="1"/>
          <p:nvPr/>
        </p:nvSpPr>
        <p:spPr>
          <a:xfrm>
            <a:off x="5890727" y="1690688"/>
            <a:ext cx="83975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input</a:t>
            </a:r>
            <a:endParaRPr lang="zh-TW" altLang="en-US" sz="24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AC66072D-BCB7-44DB-A407-F21841D5276E}"/>
                  </a:ext>
                </a:extLst>
              </p:cNvPr>
              <p:cNvSpPr txBox="1"/>
              <p:nvPr/>
            </p:nvSpPr>
            <p:spPr>
              <a:xfrm>
                <a:off x="3912637" y="4999361"/>
                <a:ext cx="5094514" cy="138499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altLang="zh-TW" sz="3600" b="1" dirty="0"/>
                  <a:t>+</a:t>
                </a:r>
              </a:p>
              <a:p>
                <a:pPr algn="ctr"/>
                <a:r>
                  <a:rPr lang="en-US" altLang="zh-TW" sz="2400" dirty="0"/>
                  <a:t>implicit feedback matrix R</a:t>
                </a:r>
                <a:r>
                  <a:rPr lang="zh-TW" altLang="en-US" sz="2400" dirty="0"/>
                  <a:t>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40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∗</m:t>
                        </m:r>
                        <m:r>
                          <a:rPr lang="en-US" altLang="zh-TW" sz="2400" b="0" i="1" smtClean="0"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</m:oMath>
                </a14:m>
                <a:r>
                  <a:rPr lang="en-US" altLang="zh-TW" sz="2400" dirty="0"/>
                  <a:t>,</a:t>
                </a:r>
              </a:p>
              <a:p>
                <a:pPr algn="ctr"/>
                <a:r>
                  <a:rPr lang="en-US" altLang="zh-TW" sz="2400" dirty="0"/>
                  <a:t>n: number of user ,m: number of item </a:t>
                </a:r>
                <a:endParaRPr lang="zh-TW" altLang="en-US" sz="2400" dirty="0"/>
              </a:p>
            </p:txBody>
          </p:sp>
        </mc:Choice>
        <mc:Fallback xmlns="">
          <p:sp>
            <p:nvSpPr>
              <p:cNvPr id="7" name="文字方塊 6">
                <a:extLst>
                  <a:ext uri="{FF2B5EF4-FFF2-40B4-BE49-F238E27FC236}">
                    <a16:creationId xmlns:a16="http://schemas.microsoft.com/office/drawing/2014/main" id="{AC66072D-BCB7-44DB-A407-F21841D5276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12637" y="4999361"/>
                <a:ext cx="5094514" cy="1384995"/>
              </a:xfrm>
              <a:prstGeom prst="rect">
                <a:avLst/>
              </a:prstGeom>
              <a:blipFill>
                <a:blip r:embed="rId3"/>
                <a:stretch>
                  <a:fillRect t="-6608" r="-837" b="-9251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312052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369C86BC-8EFE-4692-ABBA-F9525E5839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Outline </a:t>
            </a:r>
            <a:endParaRPr lang="zh-TW" altLang="en-US" b="1" dirty="0"/>
          </a:p>
        </p:txBody>
      </p:sp>
      <p:sp>
        <p:nvSpPr>
          <p:cNvPr id="3" name="內容版面配置區 2">
            <a:extLst>
              <a:ext uri="{FF2B5EF4-FFF2-40B4-BE49-F238E27FC236}">
                <a16:creationId xmlns:a16="http://schemas.microsoft.com/office/drawing/2014/main" id="{67FD44B3-6E05-4786-A22B-A622FC71807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zh-TW" sz="3600" dirty="0"/>
              <a:t>Introduction</a:t>
            </a:r>
          </a:p>
          <a:p>
            <a:r>
              <a:rPr lang="en-US" altLang="zh-TW" sz="3600" dirty="0"/>
              <a:t>Method</a:t>
            </a:r>
          </a:p>
          <a:p>
            <a:r>
              <a:rPr lang="en-US" altLang="zh-TW" sz="3600" dirty="0"/>
              <a:t>Experiment</a:t>
            </a:r>
          </a:p>
          <a:p>
            <a:r>
              <a:rPr lang="en-US" altLang="zh-TW" sz="3600" dirty="0"/>
              <a:t>Conclusion</a:t>
            </a:r>
            <a:endParaRPr lang="zh-TW" altLang="en-US" sz="3600" dirty="0"/>
          </a:p>
        </p:txBody>
      </p:sp>
    </p:spTree>
    <p:extLst>
      <p:ext uri="{BB962C8B-B14F-4D97-AF65-F5344CB8AC3E}">
        <p14:creationId xmlns:p14="http://schemas.microsoft.com/office/powerpoint/2010/main" val="3785523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9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animClr clrSpc="rgb" dir="cw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rgbClr val="0070C0"/>
                                      </p:to>
                                    </p:animClr>
                                    <p:set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圖片 2">
            <a:extLst>
              <a:ext uri="{FF2B5EF4-FFF2-40B4-BE49-F238E27FC236}">
                <a16:creationId xmlns:a16="http://schemas.microsoft.com/office/drawing/2014/main" id="{441A62F5-BBAB-46C6-AD44-D9F11EEF33E3}"/>
              </a:ext>
            </a:extLst>
          </p:cNvPr>
          <p:cNvPicPr>
            <a:picLocks noChangeAspect="1"/>
          </p:cNvPicPr>
          <p:nvPr/>
        </p:nvPicPr>
        <p:blipFill rotWithShape="1">
          <a:blip r:embed="rId3"/>
          <a:srcRect r="1197"/>
          <a:stretch/>
        </p:blipFill>
        <p:spPr>
          <a:xfrm>
            <a:off x="894184" y="1766887"/>
            <a:ext cx="4704183" cy="4092737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831F542E-C997-4FCB-B642-65EF22F51E5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Heterogeneous Information Network</a:t>
            </a:r>
            <a:endParaRPr lang="zh-TW" altLang="en-US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E77EDBC4-FF23-42D4-8D10-7498B14E7FAC}"/>
                  </a:ext>
                </a:extLst>
              </p:cNvPr>
              <p:cNvSpPr txBox="1"/>
              <p:nvPr/>
            </p:nvSpPr>
            <p:spPr>
              <a:xfrm>
                <a:off x="6593635" y="2358116"/>
                <a:ext cx="5132907" cy="401648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altLang="zh-TW" sz="3200" b="1" dirty="0"/>
                  <a:t>Meta-path</a:t>
                </a:r>
                <a:r>
                  <a:rPr lang="en-US" altLang="zh-TW" sz="2800" dirty="0"/>
                  <a:t> (</a:t>
                </a:r>
                <a14:m>
                  <m:oMath xmlns:m="http://schemas.openxmlformats.org/officeDocument/2006/math">
                    <m:r>
                      <m:rPr>
                        <m:nor/>
                      </m:rPr>
                      <a:rPr lang="en-US" altLang="zh-TW" sz="2800" dirty="0"/>
                      <m:t>u</m:t>
                    </m:r>
                    <m:r>
                      <m:rPr>
                        <m:nor/>
                      </m:rPr>
                      <a:rPr lang="en-US" altLang="zh-TW" sz="2800" dirty="0"/>
                      <m:t>1 −&gt; </m:t>
                    </m:r>
                    <m:r>
                      <m:rPr>
                        <m:nor/>
                      </m:rPr>
                      <a:rPr lang="en-US" altLang="zh-TW" sz="2800" dirty="0"/>
                      <m:t>m</m:t>
                    </m:r>
                    <m:r>
                      <m:rPr>
                        <m:nor/>
                      </m:rPr>
                      <a:rPr lang="en-US" altLang="zh-TW" sz="2800" dirty="0"/>
                      <m:t>2</m:t>
                    </m:r>
                  </m:oMath>
                </a14:m>
                <a:r>
                  <a:rPr lang="en-US" altLang="zh-TW" sz="2800" dirty="0"/>
                  <a:t>) :</a:t>
                </a:r>
              </a:p>
              <a:p>
                <a:endParaRPr lang="en-US" altLang="zh-TW" sz="900" dirty="0"/>
              </a:p>
              <a:p>
                <a:r>
                  <a:rPr lang="en-US" altLang="zh-TW" sz="2800" dirty="0"/>
                  <a:t>1.U1 -&gt; m1 -&gt; t1 -&gt; m2[UMTM] </a:t>
                </a:r>
              </a:p>
              <a:p>
                <a:r>
                  <a:rPr lang="en-US" altLang="zh-TW" sz="2800" dirty="0"/>
                  <a:t>2.U1 -&gt; m1 -&gt; d1-&gt; m2[UMDM]</a:t>
                </a:r>
              </a:p>
              <a:p>
                <a:r>
                  <a:rPr lang="en-US" altLang="zh-TW" sz="2800" dirty="0"/>
                  <a:t>3.U1 -&gt; m1 -&gt; u3-&gt; m2[UMUM]</a:t>
                </a:r>
              </a:p>
              <a:p>
                <a:endParaRPr lang="en-US" altLang="zh-TW" sz="900" dirty="0"/>
              </a:p>
              <a:p>
                <a:r>
                  <a:rPr lang="en-US" altLang="zh-TW" sz="2800" b="1" dirty="0"/>
                  <a:t>Similarity(</a:t>
                </a:r>
                <a:r>
                  <a:rPr lang="zh-TW" altLang="en-US" sz="2800" b="1" dirty="0"/>
                  <a:t>兩點間</a:t>
                </a:r>
                <a:r>
                  <a:rPr lang="en-US" altLang="zh-TW" sz="2800" b="1" dirty="0"/>
                  <a:t>): </a:t>
                </a:r>
              </a:p>
              <a:p>
                <a:endParaRPr lang="en-US" altLang="zh-TW" sz="900" dirty="0"/>
              </a:p>
              <a:p>
                <a:pPr marL="514350" indent="-514350">
                  <a:buAutoNum type="arabicPeriod"/>
                </a:pPr>
                <a:r>
                  <a:rPr lang="en-US" altLang="zh-TW" sz="2800" dirty="0"/>
                  <a:t>(0.9+0.6+0.3)/3 = 0.6</a:t>
                </a:r>
              </a:p>
              <a:p>
                <a:pPr marL="514350" indent="-514350">
                  <a:buAutoNum type="arabicPeriod"/>
                </a:pPr>
                <a:r>
                  <a:rPr lang="en-US" altLang="zh-TW" sz="2800" dirty="0"/>
                  <a:t>(0.5+0.3+0.4)/3 = 0.4</a:t>
                </a:r>
              </a:p>
              <a:p>
                <a:pPr marL="514350" indent="-514350">
                  <a:buAutoNum type="arabicPeriod"/>
                </a:pPr>
                <a:r>
                  <a:rPr lang="en-US" altLang="zh-TW" sz="2800" dirty="0"/>
                  <a:t>(0.7+0.4+0.4)/3 = 0.5</a:t>
                </a:r>
              </a:p>
            </p:txBody>
          </p:sp>
        </mc:Choice>
        <mc:Fallback xmlns="">
          <p:sp>
            <p:nvSpPr>
              <p:cNvPr id="6" name="文字方塊 5">
                <a:extLst>
                  <a:ext uri="{FF2B5EF4-FFF2-40B4-BE49-F238E27FC236}">
                    <a16:creationId xmlns:a16="http://schemas.microsoft.com/office/drawing/2014/main" id="{E77EDBC4-FF23-42D4-8D10-7498B14E7FA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593635" y="2358116"/>
                <a:ext cx="5132907" cy="4016484"/>
              </a:xfrm>
              <a:prstGeom prst="rect">
                <a:avLst/>
              </a:prstGeom>
              <a:blipFill>
                <a:blip r:embed="rId4"/>
                <a:stretch>
                  <a:fillRect l="-3088" t="-1973" b="-3338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8" name="直線單箭頭接點 7">
            <a:extLst>
              <a:ext uri="{FF2B5EF4-FFF2-40B4-BE49-F238E27FC236}">
                <a16:creationId xmlns:a16="http://schemas.microsoft.com/office/drawing/2014/main" id="{153D9573-DC89-4822-AAF7-80F8083321AB}"/>
              </a:ext>
            </a:extLst>
          </p:cNvPr>
          <p:cNvCxnSpPr>
            <a:cxnSpLocks/>
          </p:cNvCxnSpPr>
          <p:nvPr/>
        </p:nvCxnSpPr>
        <p:spPr>
          <a:xfrm>
            <a:off x="1978089" y="2817845"/>
            <a:ext cx="802433" cy="233265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9" name="直線單箭頭接點 8">
            <a:extLst>
              <a:ext uri="{FF2B5EF4-FFF2-40B4-BE49-F238E27FC236}">
                <a16:creationId xmlns:a16="http://schemas.microsoft.com/office/drawing/2014/main" id="{52E8C807-0CED-4316-B36B-988131A66640}"/>
              </a:ext>
            </a:extLst>
          </p:cNvPr>
          <p:cNvCxnSpPr>
            <a:cxnSpLocks/>
          </p:cNvCxnSpPr>
          <p:nvPr/>
        </p:nvCxnSpPr>
        <p:spPr>
          <a:xfrm flipV="1">
            <a:off x="3671595" y="2586282"/>
            <a:ext cx="909736" cy="270589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直線單箭頭接點 10">
            <a:extLst>
              <a:ext uri="{FF2B5EF4-FFF2-40B4-BE49-F238E27FC236}">
                <a16:creationId xmlns:a16="http://schemas.microsoft.com/office/drawing/2014/main" id="{9847986F-65DF-4D56-9BF0-0CCAF7CAF6A6}"/>
              </a:ext>
            </a:extLst>
          </p:cNvPr>
          <p:cNvCxnSpPr>
            <a:cxnSpLocks/>
          </p:cNvCxnSpPr>
          <p:nvPr/>
        </p:nvCxnSpPr>
        <p:spPr>
          <a:xfrm flipH="1">
            <a:off x="3823470" y="2834807"/>
            <a:ext cx="624646" cy="1493442"/>
          </a:xfrm>
          <a:prstGeom prst="straightConnector1">
            <a:avLst/>
          </a:prstGeom>
          <a:ln w="28575">
            <a:solidFill>
              <a:srgbClr val="FF0000"/>
            </a:solidFill>
            <a:tailEnd type="triangle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pic>
        <p:nvPicPr>
          <p:cNvPr id="7" name="圖形 6" descr="獎盃">
            <a:extLst>
              <a:ext uri="{FF2B5EF4-FFF2-40B4-BE49-F238E27FC236}">
                <a16:creationId xmlns:a16="http://schemas.microsoft.com/office/drawing/2014/main" id="{6BF6ECA0-1D90-4861-B01F-33A40F8A36D6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6"/>
              </a:ext>
            </a:extLst>
          </a:blip>
          <a:stretch>
            <a:fillRect/>
          </a:stretch>
        </p:blipFill>
        <p:spPr>
          <a:xfrm>
            <a:off x="10367866" y="5024536"/>
            <a:ext cx="418322" cy="4183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28207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00"/>
                            </p:stCondLst>
                            <p:childTnLst>
                              <p:par>
                                <p:cTn id="2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6F66CF63-72A8-4BCF-89D3-12514ADF608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Sampling Path Instances</a:t>
            </a:r>
            <a:endParaRPr lang="zh-TW" altLang="en-US" b="1" dirty="0"/>
          </a:p>
        </p:txBody>
      </p:sp>
      <p:graphicFrame>
        <p:nvGraphicFramePr>
          <p:cNvPr id="3" name="表格 2">
            <a:extLst>
              <a:ext uri="{FF2B5EF4-FFF2-40B4-BE49-F238E27FC236}">
                <a16:creationId xmlns:a16="http://schemas.microsoft.com/office/drawing/2014/main" id="{5D08C40B-E512-445E-9ED3-52A978141E3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45965376"/>
              </p:ext>
            </p:extLst>
          </p:nvPr>
        </p:nvGraphicFramePr>
        <p:xfrm>
          <a:off x="5017884" y="1771598"/>
          <a:ext cx="2044414" cy="1761948"/>
        </p:xfrm>
        <a:graphic>
          <a:graphicData uri="http://schemas.openxmlformats.org/drawingml/2006/table">
            <a:tbl>
              <a:tblPr/>
              <a:tblGrid>
                <a:gridCol w="511103">
                  <a:extLst>
                    <a:ext uri="{9D8B030D-6E8A-4147-A177-3AD203B41FA5}">
                      <a16:colId xmlns:a16="http://schemas.microsoft.com/office/drawing/2014/main" val="4045580774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3418957450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1024471228"/>
                    </a:ext>
                  </a:extLst>
                </a:gridCol>
                <a:gridCol w="511103">
                  <a:extLst>
                    <a:ext uri="{9D8B030D-6E8A-4147-A177-3AD203B41FA5}">
                      <a16:colId xmlns:a16="http://schemas.microsoft.com/office/drawing/2014/main" val="3519187225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752348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U1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06472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U2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804957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U3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879"/>
                  </a:ext>
                </a:extLst>
              </a:tr>
            </a:tbl>
          </a:graphicData>
        </a:graphic>
      </p:graphicFrame>
      <p:pic>
        <p:nvPicPr>
          <p:cNvPr id="4" name="圖片 3">
            <a:extLst>
              <a:ext uri="{FF2B5EF4-FFF2-40B4-BE49-F238E27FC236}">
                <a16:creationId xmlns:a16="http://schemas.microsoft.com/office/drawing/2014/main" id="{E3015AF9-CAFA-4A28-891E-EB360588F7B9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1330"/>
          <a:stretch/>
        </p:blipFill>
        <p:spPr>
          <a:xfrm>
            <a:off x="446315" y="1916177"/>
            <a:ext cx="4312298" cy="3756835"/>
          </a:xfrm>
          <a:prstGeom prst="rect">
            <a:avLst/>
          </a:prstGeom>
        </p:spPr>
      </p:pic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B19C0C5D-F594-4A14-879C-99790481285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6187290"/>
              </p:ext>
            </p:extLst>
          </p:nvPr>
        </p:nvGraphicFramePr>
        <p:xfrm>
          <a:off x="7643871" y="1773137"/>
          <a:ext cx="2044414" cy="1761948"/>
        </p:xfrm>
        <a:graphic>
          <a:graphicData uri="http://schemas.openxmlformats.org/drawingml/2006/table">
            <a:tbl>
              <a:tblPr/>
              <a:tblGrid>
                <a:gridCol w="511103">
                  <a:extLst>
                    <a:ext uri="{9D8B030D-6E8A-4147-A177-3AD203B41FA5}">
                      <a16:colId xmlns:a16="http://schemas.microsoft.com/office/drawing/2014/main" val="4045580774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3418957450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1024471228"/>
                    </a:ext>
                  </a:extLst>
                </a:gridCol>
                <a:gridCol w="511103">
                  <a:extLst>
                    <a:ext uri="{9D8B030D-6E8A-4147-A177-3AD203B41FA5}">
                      <a16:colId xmlns:a16="http://schemas.microsoft.com/office/drawing/2014/main" val="3519187225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752348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U1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06472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U2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804957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U3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879"/>
                  </a:ext>
                </a:extLst>
              </a:tr>
            </a:tbl>
          </a:graphicData>
        </a:graphic>
      </p:graphicFrame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A527D2C9-DDAC-4E89-B891-EEF7265184F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03933559"/>
              </p:ext>
            </p:extLst>
          </p:nvPr>
        </p:nvGraphicFramePr>
        <p:xfrm>
          <a:off x="9889440" y="1771598"/>
          <a:ext cx="2044414" cy="1761948"/>
        </p:xfrm>
        <a:graphic>
          <a:graphicData uri="http://schemas.openxmlformats.org/drawingml/2006/table">
            <a:tbl>
              <a:tblPr/>
              <a:tblGrid>
                <a:gridCol w="511103">
                  <a:extLst>
                    <a:ext uri="{9D8B030D-6E8A-4147-A177-3AD203B41FA5}">
                      <a16:colId xmlns:a16="http://schemas.microsoft.com/office/drawing/2014/main" val="4045580774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3418957450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1024471228"/>
                    </a:ext>
                  </a:extLst>
                </a:gridCol>
                <a:gridCol w="511103">
                  <a:extLst>
                    <a:ext uri="{9D8B030D-6E8A-4147-A177-3AD203B41FA5}">
                      <a16:colId xmlns:a16="http://schemas.microsoft.com/office/drawing/2014/main" val="3519187225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752348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06472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804957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4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879"/>
                  </a:ext>
                </a:extLst>
              </a:tr>
            </a:tbl>
          </a:graphicData>
        </a:graphic>
      </p:graphicFrame>
      <p:sp>
        <p:nvSpPr>
          <p:cNvPr id="7" name="箭號: 向右 6">
            <a:extLst>
              <a:ext uri="{FF2B5EF4-FFF2-40B4-BE49-F238E27FC236}">
                <a16:creationId xmlns:a16="http://schemas.microsoft.com/office/drawing/2014/main" id="{0FC5A1B9-5D1A-4D90-92BC-E5246291C377}"/>
              </a:ext>
            </a:extLst>
          </p:cNvPr>
          <p:cNvSpPr/>
          <p:nvPr/>
        </p:nvSpPr>
        <p:spPr>
          <a:xfrm>
            <a:off x="7196020" y="2561264"/>
            <a:ext cx="314128" cy="32657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graphicFrame>
        <p:nvGraphicFramePr>
          <p:cNvPr id="8" name="表格 7">
            <a:extLst>
              <a:ext uri="{FF2B5EF4-FFF2-40B4-BE49-F238E27FC236}">
                <a16:creationId xmlns:a16="http://schemas.microsoft.com/office/drawing/2014/main" id="{139435DE-1AB8-4436-A8C7-0A5C1598A31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78181570"/>
              </p:ext>
            </p:extLst>
          </p:nvPr>
        </p:nvGraphicFramePr>
        <p:xfrm>
          <a:off x="5017884" y="4032717"/>
          <a:ext cx="2044414" cy="1761948"/>
        </p:xfrm>
        <a:graphic>
          <a:graphicData uri="http://schemas.openxmlformats.org/drawingml/2006/table">
            <a:tbl>
              <a:tblPr/>
              <a:tblGrid>
                <a:gridCol w="511103">
                  <a:extLst>
                    <a:ext uri="{9D8B030D-6E8A-4147-A177-3AD203B41FA5}">
                      <a16:colId xmlns:a16="http://schemas.microsoft.com/office/drawing/2014/main" val="4045580774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3418957450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1024471228"/>
                    </a:ext>
                  </a:extLst>
                </a:gridCol>
                <a:gridCol w="511103">
                  <a:extLst>
                    <a:ext uri="{9D8B030D-6E8A-4147-A177-3AD203B41FA5}">
                      <a16:colId xmlns:a16="http://schemas.microsoft.com/office/drawing/2014/main" val="3519187225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752348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06472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804957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0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879"/>
                  </a:ext>
                </a:extLst>
              </a:tr>
            </a:tbl>
          </a:graphicData>
        </a:graphic>
      </p:graphicFrame>
      <p:graphicFrame>
        <p:nvGraphicFramePr>
          <p:cNvPr id="9" name="表格 8">
            <a:extLst>
              <a:ext uri="{FF2B5EF4-FFF2-40B4-BE49-F238E27FC236}">
                <a16:creationId xmlns:a16="http://schemas.microsoft.com/office/drawing/2014/main" id="{0FEDFB25-3532-4D8B-A6FB-518B5FA226FB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07902214"/>
              </p:ext>
            </p:extLst>
          </p:nvPr>
        </p:nvGraphicFramePr>
        <p:xfrm>
          <a:off x="7643871" y="4034256"/>
          <a:ext cx="2044414" cy="1761948"/>
        </p:xfrm>
        <a:graphic>
          <a:graphicData uri="http://schemas.openxmlformats.org/drawingml/2006/table">
            <a:tbl>
              <a:tblPr/>
              <a:tblGrid>
                <a:gridCol w="511103">
                  <a:extLst>
                    <a:ext uri="{9D8B030D-6E8A-4147-A177-3AD203B41FA5}">
                      <a16:colId xmlns:a16="http://schemas.microsoft.com/office/drawing/2014/main" val="4045580774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3418957450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1024471228"/>
                    </a:ext>
                  </a:extLst>
                </a:gridCol>
                <a:gridCol w="511103">
                  <a:extLst>
                    <a:ext uri="{9D8B030D-6E8A-4147-A177-3AD203B41FA5}">
                      <a16:colId xmlns:a16="http://schemas.microsoft.com/office/drawing/2014/main" val="3519187225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752348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64206472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804957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m3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879"/>
                  </a:ext>
                </a:extLst>
              </a:tr>
            </a:tbl>
          </a:graphicData>
        </a:graphic>
      </p:graphicFrame>
      <p:graphicFrame>
        <p:nvGraphicFramePr>
          <p:cNvPr id="10" name="表格 9">
            <a:extLst>
              <a:ext uri="{FF2B5EF4-FFF2-40B4-BE49-F238E27FC236}">
                <a16:creationId xmlns:a16="http://schemas.microsoft.com/office/drawing/2014/main" id="{BAEBBFAD-3154-4B40-B746-9BB3E05F049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787708"/>
              </p:ext>
            </p:extLst>
          </p:nvPr>
        </p:nvGraphicFramePr>
        <p:xfrm>
          <a:off x="9889440" y="4032717"/>
          <a:ext cx="2044414" cy="1761948"/>
        </p:xfrm>
        <a:graphic>
          <a:graphicData uri="http://schemas.openxmlformats.org/drawingml/2006/table">
            <a:tbl>
              <a:tblPr/>
              <a:tblGrid>
                <a:gridCol w="511103">
                  <a:extLst>
                    <a:ext uri="{9D8B030D-6E8A-4147-A177-3AD203B41FA5}">
                      <a16:colId xmlns:a16="http://schemas.microsoft.com/office/drawing/2014/main" val="4045580774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3418957450"/>
                    </a:ext>
                  </a:extLst>
                </a:gridCol>
                <a:gridCol w="511104">
                  <a:extLst>
                    <a:ext uri="{9D8B030D-6E8A-4147-A177-3AD203B41FA5}">
                      <a16:colId xmlns:a16="http://schemas.microsoft.com/office/drawing/2014/main" val="1024471228"/>
                    </a:ext>
                  </a:extLst>
                </a:gridCol>
                <a:gridCol w="511103">
                  <a:extLst>
                    <a:ext uri="{9D8B030D-6E8A-4147-A177-3AD203B41FA5}">
                      <a16:colId xmlns:a16="http://schemas.microsoft.com/office/drawing/2014/main" val="3519187225"/>
                    </a:ext>
                  </a:extLst>
                </a:gridCol>
              </a:tblGrid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mpd="sng">
                      <a:solidFill>
                        <a:schemeClr val="tx1"/>
                      </a:solidFill>
                      <a:prstDash val="soli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chemeClr val="tx1"/>
                      </a:solidFill>
                      <a:prstDash val="soli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t1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t2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altLang="zh-TW" dirty="0"/>
                        <a:t>t3</a:t>
                      </a:r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chemeClr val="tx1"/>
                      </a:solidFill>
                      <a:prstDash val="soli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235752348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64206472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25804957"/>
                  </a:ext>
                </a:extLst>
              </a:tr>
              <a:tr h="440487"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chemeClr val="tx1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6498879"/>
                  </a:ext>
                </a:extLst>
              </a:tr>
            </a:tbl>
          </a:graphicData>
        </a:graphic>
      </p:graphicFrame>
      <p:sp>
        <p:nvSpPr>
          <p:cNvPr id="11" name="箭號: 向右 10">
            <a:extLst>
              <a:ext uri="{FF2B5EF4-FFF2-40B4-BE49-F238E27FC236}">
                <a16:creationId xmlns:a16="http://schemas.microsoft.com/office/drawing/2014/main" id="{68F81BDE-4471-4C2D-A4B7-A8ECCFD5FED9}"/>
              </a:ext>
            </a:extLst>
          </p:cNvPr>
          <p:cNvSpPr/>
          <p:nvPr/>
        </p:nvSpPr>
        <p:spPr>
          <a:xfrm>
            <a:off x="7196020" y="4822383"/>
            <a:ext cx="314128" cy="326571"/>
          </a:xfrm>
          <a:prstGeom prst="rightArrow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/>
          </a:p>
        </p:txBody>
      </p:sp>
      <p:sp>
        <p:nvSpPr>
          <p:cNvPr id="12" name="文字方塊 11">
            <a:extLst>
              <a:ext uri="{FF2B5EF4-FFF2-40B4-BE49-F238E27FC236}">
                <a16:creationId xmlns:a16="http://schemas.microsoft.com/office/drawing/2014/main" id="{206F6FDA-A067-432B-833C-502D3D2A9EFF}"/>
              </a:ext>
            </a:extLst>
          </p:cNvPr>
          <p:cNvSpPr txBox="1"/>
          <p:nvPr/>
        </p:nvSpPr>
        <p:spPr>
          <a:xfrm>
            <a:off x="8509287" y="1110935"/>
            <a:ext cx="2760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TW" sz="2400" dirty="0"/>
              <a:t>Node latent vector</a:t>
            </a:r>
            <a:endParaRPr lang="zh-TW" altLang="en-US" sz="2400" dirty="0"/>
          </a:p>
        </p:txBody>
      </p:sp>
    </p:spTree>
    <p:extLst>
      <p:ext uri="{BB962C8B-B14F-4D97-AF65-F5344CB8AC3E}">
        <p14:creationId xmlns:p14="http://schemas.microsoft.com/office/powerpoint/2010/main" val="228695732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>
            <a:extLst>
              <a:ext uri="{FF2B5EF4-FFF2-40B4-BE49-F238E27FC236}">
                <a16:creationId xmlns:a16="http://schemas.microsoft.com/office/drawing/2014/main" id="{29545BAF-8C20-4887-868C-C38C9D58F57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Architecture</a:t>
            </a:r>
            <a:endParaRPr lang="zh-TW" altLang="en-US" b="1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768A72C5-394B-4165-9CDF-35B89629C7D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38200" y="2300645"/>
            <a:ext cx="10169395" cy="3659381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5B7B820-C627-48DC-8D3E-D71A8966AC18}"/>
                  </a:ext>
                </a:extLst>
              </p:cNvPr>
              <p:cNvSpPr txBox="1"/>
              <p:nvPr/>
            </p:nvSpPr>
            <p:spPr>
              <a:xfrm>
                <a:off x="4293539" y="1975148"/>
                <a:ext cx="493066" cy="46166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4" name="文字方塊 3">
                <a:extLst>
                  <a:ext uri="{FF2B5EF4-FFF2-40B4-BE49-F238E27FC236}">
                    <a16:creationId xmlns:a16="http://schemas.microsoft.com/office/drawing/2014/main" id="{35B7B820-C627-48DC-8D3E-D71A8966AC1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293539" y="1975148"/>
                <a:ext cx="493066" cy="461665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6184772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圖片 7">
            <a:extLst>
              <a:ext uri="{FF2B5EF4-FFF2-40B4-BE49-F238E27FC236}">
                <a16:creationId xmlns:a16="http://schemas.microsoft.com/office/drawing/2014/main" id="{162B846B-77AB-4FBB-9AF7-1C9CED6BD1D0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r="57797"/>
          <a:stretch/>
        </p:blipFill>
        <p:spPr>
          <a:xfrm>
            <a:off x="1100847" y="2037998"/>
            <a:ext cx="4609289" cy="3930144"/>
          </a:xfrm>
          <a:prstGeom prst="rect">
            <a:avLst/>
          </a:prstGeom>
        </p:spPr>
      </p:pic>
      <p:sp>
        <p:nvSpPr>
          <p:cNvPr id="2" name="標題 1">
            <a:extLst>
              <a:ext uri="{FF2B5EF4-FFF2-40B4-BE49-F238E27FC236}">
                <a16:creationId xmlns:a16="http://schemas.microsoft.com/office/drawing/2014/main" id="{B6B8A826-497A-45BC-A443-5769C97561F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TW" b="1" dirty="0"/>
              <a:t>User and Item Embedding</a:t>
            </a:r>
            <a:endParaRPr lang="zh-TW" altLang="en-US" b="1" dirty="0"/>
          </a:p>
        </p:txBody>
      </p:sp>
      <p:sp>
        <p:nvSpPr>
          <p:cNvPr id="9" name="矩形 8">
            <a:extLst>
              <a:ext uri="{FF2B5EF4-FFF2-40B4-BE49-F238E27FC236}">
                <a16:creationId xmlns:a16="http://schemas.microsoft.com/office/drawing/2014/main" id="{BB441ECE-1579-4D5A-9E2E-8D235BF03592}"/>
              </a:ext>
            </a:extLst>
          </p:cNvPr>
          <p:cNvSpPr/>
          <p:nvPr/>
        </p:nvSpPr>
        <p:spPr>
          <a:xfrm>
            <a:off x="1100847" y="2579251"/>
            <a:ext cx="4889059" cy="2612096"/>
          </a:xfrm>
          <a:prstGeom prst="rect">
            <a:avLst/>
          </a:prstGeom>
          <a:solidFill>
            <a:srgbClr val="FFFFFF">
              <a:alpha val="74118"/>
            </a:srgbClr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zh-TW" altLang="en-US" dirty="0"/>
          </a:p>
        </p:txBody>
      </p:sp>
      <p:pic>
        <p:nvPicPr>
          <p:cNvPr id="4" name="圖片 3">
            <a:extLst>
              <a:ext uri="{FF2B5EF4-FFF2-40B4-BE49-F238E27FC236}">
                <a16:creationId xmlns:a16="http://schemas.microsoft.com/office/drawing/2014/main" id="{684B1B9B-2023-4BCB-963A-B10C3B24085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06783" y="2840395"/>
            <a:ext cx="2844924" cy="1177210"/>
          </a:xfrm>
          <a:prstGeom prst="rect">
            <a:avLst/>
          </a:prstGeom>
        </p:spPr>
      </p:pic>
      <mc:AlternateContent xmlns:mc="http://schemas.openxmlformats.org/markup-compatibility/2006" xmlns:a14="http://schemas.microsoft.com/office/drawing/2010/main">
        <mc:Choice Requires="a14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BDB22E99-10B2-44E8-84BB-A4C648F3BAD4}"/>
                  </a:ext>
                </a:extLst>
              </p:cNvPr>
              <p:cNvSpPr txBox="1"/>
              <p:nvPr/>
            </p:nvSpPr>
            <p:spPr>
              <a:xfrm>
                <a:off x="7065323" y="4930174"/>
                <a:ext cx="3832831" cy="98629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dirty="0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𝑝</m:t>
                        </m:r>
                      </m:e>
                      <m:sub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𝑢</m:t>
                        </m:r>
                      </m:sub>
                    </m:sSub>
                  </m:oMath>
                </a14:m>
                <a:r>
                  <a:rPr lang="en-US" altLang="zh-TW" sz="2800" dirty="0"/>
                  <a:t> </a:t>
                </a:r>
                <a:r>
                  <a:rPr lang="zh-TW" altLang="en-US" sz="2800" dirty="0"/>
                  <a:t>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|∗1</m:t>
                        </m:r>
                      </m:sup>
                    </m:sSup>
                  </m:oMath>
                </a14:m>
                <a:r>
                  <a:rPr lang="en-US" altLang="zh-TW" sz="2800" dirty="0"/>
                  <a:t>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altLang="zh-TW" sz="2800" i="1" dirty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𝑞</m:t>
                        </m:r>
                      </m:e>
                      <m:sub>
                        <m:r>
                          <a:rPr lang="en-US" altLang="zh-TW" sz="2800" b="0" i="1" dirty="0" smtClean="0">
                            <a:latin typeface="Cambria Math" panose="02040503050406030204" pitchFamily="18" charset="0"/>
                          </a:rPr>
                          <m:t>𝑖</m:t>
                        </m:r>
                      </m:sub>
                    </m:sSub>
                  </m:oMath>
                </a14:m>
                <a:r>
                  <a:rPr lang="en-US" altLang="zh-TW" sz="2800" dirty="0"/>
                  <a:t> </a:t>
                </a:r>
                <a:r>
                  <a:rPr lang="zh-TW" altLang="en-US" sz="2800" dirty="0"/>
                  <a:t>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|∗1</m:t>
                        </m:r>
                      </m:sup>
                    </m:sSup>
                  </m:oMath>
                </a14:m>
                <a:endParaRPr lang="en-US" altLang="zh-TW" sz="2800" dirty="0"/>
              </a:p>
              <a:p>
                <a:r>
                  <a:rPr lang="en-US" altLang="zh-TW" sz="2800" dirty="0"/>
                  <a:t>P </a:t>
                </a:r>
                <a:r>
                  <a:rPr lang="zh-TW" altLang="en-US" sz="2800" dirty="0"/>
                  <a:t>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𝑈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|∗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r>
                  <a:rPr lang="zh-TW" altLang="en-US" sz="2800" dirty="0"/>
                  <a:t> </a:t>
                </a:r>
                <a:r>
                  <a:rPr lang="en-US" altLang="zh-TW" sz="2800" dirty="0"/>
                  <a:t>, Q </a:t>
                </a:r>
                <a:r>
                  <a:rPr lang="zh-TW" altLang="en-US" sz="2800" dirty="0"/>
                  <a:t>∈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altLang="zh-TW" sz="2800" i="1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𝑅</m:t>
                        </m:r>
                      </m:e>
                      <m:sup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𝐼</m:t>
                        </m:r>
                        <m:r>
                          <a:rPr lang="en-US" altLang="zh-TW" sz="2800" i="1">
                            <a:latin typeface="Cambria Math" panose="02040503050406030204" pitchFamily="18" charset="0"/>
                          </a:rPr>
                          <m:t>|∗</m:t>
                        </m:r>
                        <m:r>
                          <a:rPr lang="en-US" altLang="zh-TW" sz="2800" b="0" i="1" smtClean="0">
                            <a:latin typeface="Cambria Math" panose="02040503050406030204" pitchFamily="18" charset="0"/>
                          </a:rPr>
                          <m:t>𝑑</m:t>
                        </m:r>
                      </m:sup>
                    </m:sSup>
                  </m:oMath>
                </a14:m>
                <a:endParaRPr lang="zh-TW" altLang="en-US" sz="2800" dirty="0"/>
              </a:p>
            </p:txBody>
          </p:sp>
        </mc:Choice>
        <mc:Fallback xmlns="">
          <p:sp>
            <p:nvSpPr>
              <p:cNvPr id="10" name="文字方塊 9">
                <a:extLst>
                  <a:ext uri="{FF2B5EF4-FFF2-40B4-BE49-F238E27FC236}">
                    <a16:creationId xmlns:a16="http://schemas.microsoft.com/office/drawing/2014/main" id="{BDB22E99-10B2-44E8-84BB-A4C648F3BA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065323" y="4930174"/>
                <a:ext cx="3832831" cy="986296"/>
              </a:xfrm>
              <a:prstGeom prst="rect">
                <a:avLst/>
              </a:prstGeom>
              <a:blipFill>
                <a:blip r:embed="rId4"/>
                <a:stretch>
                  <a:fillRect l="-3180" t="-6173" b="-16667"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82B26A1F-1496-4F54-BE11-4D37D3237043}"/>
                  </a:ext>
                </a:extLst>
              </p:cNvPr>
              <p:cNvSpPr txBox="1"/>
              <p:nvPr/>
            </p:nvSpPr>
            <p:spPr>
              <a:xfrm>
                <a:off x="4844045" y="1713891"/>
                <a:ext cx="493066" cy="461665"/>
              </a:xfrm>
              <a:prstGeom prst="rect">
                <a:avLst/>
              </a:prstGeom>
              <a:solidFill>
                <a:srgbClr val="FFFFFF"/>
              </a:solidFill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altLang="zh-TW" sz="2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US" altLang="zh-TW" sz="2400" b="0" i="1" smtClean="0">
                              <a:latin typeface="Cambria Math" panose="02040503050406030204" pitchFamily="18" charset="0"/>
                            </a:rPr>
                            <m:t>𝑢</m:t>
                          </m:r>
                        </m:sub>
                      </m:sSub>
                    </m:oMath>
                  </m:oMathPara>
                </a14:m>
                <a:endParaRPr lang="zh-TW" altLang="en-US" sz="2400" dirty="0"/>
              </a:p>
            </p:txBody>
          </p:sp>
        </mc:Choice>
        <mc:Fallback xmlns="">
          <p:sp>
            <p:nvSpPr>
              <p:cNvPr id="11" name="文字方塊 10">
                <a:extLst>
                  <a:ext uri="{FF2B5EF4-FFF2-40B4-BE49-F238E27FC236}">
                    <a16:creationId xmlns:a16="http://schemas.microsoft.com/office/drawing/2014/main" id="{82B26A1F-1496-4F54-BE11-4D37D323704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4045" y="1713891"/>
                <a:ext cx="493066" cy="461665"/>
              </a:xfrm>
              <a:prstGeom prst="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zh-TW" alt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2678723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1400</TotalTime>
  <Words>438</Words>
  <Application>Microsoft Office PowerPoint</Application>
  <PresentationFormat>寬螢幕</PresentationFormat>
  <Paragraphs>139</Paragraphs>
  <Slides>18</Slides>
  <Notes>4</Notes>
  <HiddenSlides>0</HiddenSlides>
  <MMClips>0</MMClips>
  <ScaleCrop>false</ScaleCrop>
  <HeadingPairs>
    <vt:vector size="6" baseType="variant">
      <vt:variant>
        <vt:lpstr>使用字型</vt:lpstr>
      </vt:variant>
      <vt:variant>
        <vt:i4>5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18</vt:i4>
      </vt:variant>
    </vt:vector>
  </HeadingPairs>
  <TitlesOfParts>
    <vt:vector size="24" baseType="lpstr">
      <vt:lpstr>新細明體</vt:lpstr>
      <vt:lpstr>Arial</vt:lpstr>
      <vt:lpstr>Calibri</vt:lpstr>
      <vt:lpstr>Calibri Light</vt:lpstr>
      <vt:lpstr>Cambria Math</vt:lpstr>
      <vt:lpstr>Office 佈景主題</vt:lpstr>
      <vt:lpstr>Leveraging Meta-path based Context for Top-N Recommendation with A Neural Co-Attention Model </vt:lpstr>
      <vt:lpstr>Outline </vt:lpstr>
      <vt:lpstr>Motivation</vt:lpstr>
      <vt:lpstr>Main idea</vt:lpstr>
      <vt:lpstr>Outline </vt:lpstr>
      <vt:lpstr>Heterogeneous Information Network</vt:lpstr>
      <vt:lpstr>Sampling Path Instances</vt:lpstr>
      <vt:lpstr>Architecture</vt:lpstr>
      <vt:lpstr>User and Item Embedding</vt:lpstr>
      <vt:lpstr>Path Instance Embedding</vt:lpstr>
      <vt:lpstr>Co-Attention Mechanism</vt:lpstr>
      <vt:lpstr>Attention for Users and Items</vt:lpstr>
      <vt:lpstr>Complete Model</vt:lpstr>
      <vt:lpstr>Outline </vt:lpstr>
      <vt:lpstr>Dataset </vt:lpstr>
      <vt:lpstr>Experiment</vt:lpstr>
      <vt:lpstr>Outline </vt:lpstr>
      <vt:lpstr>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Temporal Meta-path Guided Explainable Recommendation</dc:title>
  <dc:creator>User</dc:creator>
  <cp:lastModifiedBy>User</cp:lastModifiedBy>
  <cp:revision>111</cp:revision>
  <dcterms:created xsi:type="dcterms:W3CDTF">2021-07-14T03:08:01Z</dcterms:created>
  <dcterms:modified xsi:type="dcterms:W3CDTF">2021-07-19T02:57:23Z</dcterms:modified>
</cp:coreProperties>
</file>